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4630400" cy="8229600"/>
  <p:notesSz cx="8229600" cy="14630400"/>
  <p:embeddedFontLst>
    <p:embeddedFont>
      <p:font typeface="Consolas" panose="020B0609020204030204" pitchFamily="49" charset="0"/>
      <p:regular r:id="rId21"/>
      <p:bold r:id="rId22"/>
      <p:italic r:id="rId23"/>
      <p:boldItalic r:id="rId24"/>
    </p:embeddedFont>
    <p:embeddedFont>
      <p:font typeface="DM Sans Medium" pitchFamily="2" charset="0"/>
      <p:regular r:id="rId25"/>
      <p:italic r:id="rId26"/>
    </p:embeddedFont>
    <p:embeddedFont>
      <p:font typeface="Inter" panose="020B060402020202020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145A02B-3AB5-6FFC-E759-1C2D3890AB3B}" name="Major, Patrick" initials="PM" userId="S::PM16021@worksafebc.com::c86882d3-d2e0-4d9d-8af9-5b58187ae164"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8"/>
    <a:srgbClr val="6D5700"/>
    <a:srgbClr val="F9F8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E3F942-669F-4A90-8964-861185E7279D}" v="280" dt="2025-02-27T23:44:03.3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34" autoAdjust="0"/>
    <p:restoredTop sz="69370" autoAdjust="0"/>
  </p:normalViewPr>
  <p:slideViewPr>
    <p:cSldViewPr snapToGrid="0" snapToObjects="1">
      <p:cViewPr varScale="1">
        <p:scale>
          <a:sx n="62" d="100"/>
          <a:sy n="62" d="100"/>
        </p:scale>
        <p:origin x="2346" y="6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53" d="100"/>
          <a:sy n="53" d="100"/>
        </p:scale>
        <p:origin x="4362"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microsoft.com/office/2018/10/relationships/authors" Targe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jor, Patrick" userId="c86882d3-d2e0-4d9d-8af9-5b58187ae164" providerId="ADAL" clId="{85E3F942-669F-4A90-8964-861185E7279D}"/>
    <pc:docChg chg="undo redo custSel addSld delSld modSld">
      <pc:chgData name="Major, Patrick" userId="c86882d3-d2e0-4d9d-8af9-5b58187ae164" providerId="ADAL" clId="{85E3F942-669F-4A90-8964-861185E7279D}" dt="2025-02-27T23:46:14.814" v="2119" actId="20577"/>
      <pc:docMkLst>
        <pc:docMk/>
      </pc:docMkLst>
      <pc:sldChg chg="addSp modSp mod">
        <pc:chgData name="Major, Patrick" userId="c86882d3-d2e0-4d9d-8af9-5b58187ae164" providerId="ADAL" clId="{85E3F942-669F-4A90-8964-861185E7279D}" dt="2025-02-27T20:18:53.383" v="211" actId="20577"/>
        <pc:sldMkLst>
          <pc:docMk/>
          <pc:sldMk cId="0" sldId="256"/>
        </pc:sldMkLst>
        <pc:spChg chg="mod">
          <ac:chgData name="Major, Patrick" userId="c86882d3-d2e0-4d9d-8af9-5b58187ae164" providerId="ADAL" clId="{85E3F942-669F-4A90-8964-861185E7279D}" dt="2025-02-27T17:49:27.628" v="3"/>
          <ac:spMkLst>
            <pc:docMk/>
            <pc:sldMk cId="0" sldId="256"/>
            <ac:spMk id="6" creationId="{00000000-0000-0000-0000-000000000000}"/>
          </ac:spMkLst>
        </pc:spChg>
        <pc:spChg chg="add mod">
          <ac:chgData name="Major, Patrick" userId="c86882d3-d2e0-4d9d-8af9-5b58187ae164" providerId="ADAL" clId="{85E3F942-669F-4A90-8964-861185E7279D}" dt="2025-02-27T20:18:53.383" v="211" actId="20577"/>
          <ac:spMkLst>
            <pc:docMk/>
            <pc:sldMk cId="0" sldId="256"/>
            <ac:spMk id="8" creationId="{82C2A0C4-A533-9F1C-3AE6-8695AD7E1914}"/>
          </ac:spMkLst>
        </pc:spChg>
      </pc:sldChg>
      <pc:sldChg chg="addSp modSp">
        <pc:chgData name="Major, Patrick" userId="c86882d3-d2e0-4d9d-8af9-5b58187ae164" providerId="ADAL" clId="{85E3F942-669F-4A90-8964-861185E7279D}" dt="2025-02-27T20:19:00.930" v="219" actId="20577"/>
        <pc:sldMkLst>
          <pc:docMk/>
          <pc:sldMk cId="0" sldId="257"/>
        </pc:sldMkLst>
        <pc:spChg chg="add mod">
          <ac:chgData name="Major, Patrick" userId="c86882d3-d2e0-4d9d-8af9-5b58187ae164" providerId="ADAL" clId="{85E3F942-669F-4A90-8964-861185E7279D}" dt="2025-02-27T20:19:00.930" v="219" actId="20577"/>
          <ac:spMkLst>
            <pc:docMk/>
            <pc:sldMk cId="0" sldId="257"/>
            <ac:spMk id="28" creationId="{1F2351C9-1D4D-DF36-3A76-C405A968DFA1}"/>
          </ac:spMkLst>
        </pc:spChg>
      </pc:sldChg>
      <pc:sldChg chg="addSp delSp modSp mod">
        <pc:chgData name="Major, Patrick" userId="c86882d3-d2e0-4d9d-8af9-5b58187ae164" providerId="ADAL" clId="{85E3F942-669F-4A90-8964-861185E7279D}" dt="2025-02-27T22:20:27.123" v="1372" actId="20577"/>
        <pc:sldMkLst>
          <pc:docMk/>
          <pc:sldMk cId="0" sldId="258"/>
        </pc:sldMkLst>
        <pc:spChg chg="mod">
          <ac:chgData name="Major, Patrick" userId="c86882d3-d2e0-4d9d-8af9-5b58187ae164" providerId="ADAL" clId="{85E3F942-669F-4A90-8964-861185E7279D}" dt="2025-02-27T19:48:17.023" v="19" actId="20577"/>
          <ac:spMkLst>
            <pc:docMk/>
            <pc:sldMk cId="0" sldId="258"/>
            <ac:spMk id="3" creationId="{00000000-0000-0000-0000-000000000000}"/>
          </ac:spMkLst>
        </pc:spChg>
        <pc:spChg chg="mod">
          <ac:chgData name="Major, Patrick" userId="c86882d3-d2e0-4d9d-8af9-5b58187ae164" providerId="ADAL" clId="{85E3F942-669F-4A90-8964-861185E7279D}" dt="2025-02-27T20:18:16.565" v="204" actId="14100"/>
          <ac:spMkLst>
            <pc:docMk/>
            <pc:sldMk cId="0" sldId="258"/>
            <ac:spMk id="4" creationId="{00000000-0000-0000-0000-000000000000}"/>
          </ac:spMkLst>
        </pc:spChg>
        <pc:spChg chg="mod">
          <ac:chgData name="Major, Patrick" userId="c86882d3-d2e0-4d9d-8af9-5b58187ae164" providerId="ADAL" clId="{85E3F942-669F-4A90-8964-861185E7279D}" dt="2025-02-27T20:18:20.346" v="205" actId="14100"/>
          <ac:spMkLst>
            <pc:docMk/>
            <pc:sldMk cId="0" sldId="258"/>
            <ac:spMk id="5" creationId="{00000000-0000-0000-0000-000000000000}"/>
          </ac:spMkLst>
        </pc:spChg>
        <pc:spChg chg="del mod">
          <ac:chgData name="Major, Patrick" userId="c86882d3-d2e0-4d9d-8af9-5b58187ae164" providerId="ADAL" clId="{85E3F942-669F-4A90-8964-861185E7279D}" dt="2025-02-27T19:47:59.744" v="8" actId="478"/>
          <ac:spMkLst>
            <pc:docMk/>
            <pc:sldMk cId="0" sldId="258"/>
            <ac:spMk id="6" creationId="{00000000-0000-0000-0000-000000000000}"/>
          </ac:spMkLst>
        </pc:spChg>
        <pc:spChg chg="del mod">
          <ac:chgData name="Major, Patrick" userId="c86882d3-d2e0-4d9d-8af9-5b58187ae164" providerId="ADAL" clId="{85E3F942-669F-4A90-8964-861185E7279D}" dt="2025-02-27T19:47:58.010" v="7" actId="478"/>
          <ac:spMkLst>
            <pc:docMk/>
            <pc:sldMk cId="0" sldId="258"/>
            <ac:spMk id="7" creationId="{00000000-0000-0000-0000-000000000000}"/>
          </ac:spMkLst>
        </pc:spChg>
        <pc:spChg chg="del">
          <ac:chgData name="Major, Patrick" userId="c86882d3-d2e0-4d9d-8af9-5b58187ae164" providerId="ADAL" clId="{85E3F942-669F-4A90-8964-861185E7279D}" dt="2025-02-27T19:48:01.545" v="9" actId="478"/>
          <ac:spMkLst>
            <pc:docMk/>
            <pc:sldMk cId="0" sldId="258"/>
            <ac:spMk id="8" creationId="{00000000-0000-0000-0000-000000000000}"/>
          </ac:spMkLst>
        </pc:spChg>
        <pc:spChg chg="del">
          <ac:chgData name="Major, Patrick" userId="c86882d3-d2e0-4d9d-8af9-5b58187ae164" providerId="ADAL" clId="{85E3F942-669F-4A90-8964-861185E7279D}" dt="2025-02-27T19:48:02.838" v="10" actId="478"/>
          <ac:spMkLst>
            <pc:docMk/>
            <pc:sldMk cId="0" sldId="258"/>
            <ac:spMk id="9" creationId="{00000000-0000-0000-0000-000000000000}"/>
          </ac:spMkLst>
        </pc:spChg>
        <pc:spChg chg="add mod">
          <ac:chgData name="Major, Patrick" userId="c86882d3-d2e0-4d9d-8af9-5b58187ae164" providerId="ADAL" clId="{85E3F942-669F-4A90-8964-861185E7279D}" dt="2025-02-27T22:20:27.123" v="1372" actId="20577"/>
          <ac:spMkLst>
            <pc:docMk/>
            <pc:sldMk cId="0" sldId="258"/>
            <ac:spMk id="11" creationId="{BA6C97AC-96BA-C651-09B4-A1E407B28CBE}"/>
          </ac:spMkLst>
        </pc:spChg>
        <pc:picChg chg="add mod">
          <ac:chgData name="Major, Patrick" userId="c86882d3-d2e0-4d9d-8af9-5b58187ae164" providerId="ADAL" clId="{85E3F942-669F-4A90-8964-861185E7279D}" dt="2025-02-27T20:18:23.151" v="206" actId="14100"/>
          <ac:picMkLst>
            <pc:docMk/>
            <pc:sldMk cId="0" sldId="258"/>
            <ac:picMk id="1026" creationId="{DA83A2A9-B9B1-375D-BEDB-7D2D4E327967}"/>
          </ac:picMkLst>
        </pc:picChg>
      </pc:sldChg>
      <pc:sldChg chg="addSp delSp modSp mod modNotesTx">
        <pc:chgData name="Major, Patrick" userId="c86882d3-d2e0-4d9d-8af9-5b58187ae164" providerId="ADAL" clId="{85E3F942-669F-4A90-8964-861185E7279D}" dt="2025-02-27T23:37:33.847" v="2029" actId="20577"/>
        <pc:sldMkLst>
          <pc:docMk/>
          <pc:sldMk cId="0" sldId="259"/>
        </pc:sldMkLst>
        <pc:spChg chg="del">
          <ac:chgData name="Major, Patrick" userId="c86882d3-d2e0-4d9d-8af9-5b58187ae164" providerId="ADAL" clId="{85E3F942-669F-4A90-8964-861185E7279D}" dt="2025-02-27T20:07:45.245" v="71" actId="478"/>
          <ac:spMkLst>
            <pc:docMk/>
            <pc:sldMk cId="0" sldId="259"/>
            <ac:spMk id="2" creationId="{00000000-0000-0000-0000-000000000000}"/>
          </ac:spMkLst>
        </pc:spChg>
        <pc:spChg chg="add del mod">
          <ac:chgData name="Major, Patrick" userId="c86882d3-d2e0-4d9d-8af9-5b58187ae164" providerId="ADAL" clId="{85E3F942-669F-4A90-8964-861185E7279D}" dt="2025-02-27T20:27:03.396" v="672" actId="478"/>
          <ac:spMkLst>
            <pc:docMk/>
            <pc:sldMk cId="0" sldId="259"/>
            <ac:spMk id="2" creationId="{851979A5-C46C-81D0-6379-73CABC32BBDC}"/>
          </ac:spMkLst>
        </pc:spChg>
        <pc:spChg chg="del">
          <ac:chgData name="Major, Patrick" userId="c86882d3-d2e0-4d9d-8af9-5b58187ae164" providerId="ADAL" clId="{85E3F942-669F-4A90-8964-861185E7279D}" dt="2025-02-27T20:07:39.471" v="70" actId="478"/>
          <ac:spMkLst>
            <pc:docMk/>
            <pc:sldMk cId="0" sldId="259"/>
            <ac:spMk id="3" creationId="{00000000-0000-0000-0000-000000000000}"/>
          </ac:spMkLst>
        </pc:spChg>
        <pc:spChg chg="add mod">
          <ac:chgData name="Major, Patrick" userId="c86882d3-d2e0-4d9d-8af9-5b58187ae164" providerId="ADAL" clId="{85E3F942-669F-4A90-8964-861185E7279D}" dt="2025-02-27T22:21:48.430" v="1412" actId="113"/>
          <ac:spMkLst>
            <pc:docMk/>
            <pc:sldMk cId="0" sldId="259"/>
            <ac:spMk id="3" creationId="{B4F09852-2FAE-FD71-AF36-00FD23A3FED0}"/>
          </ac:spMkLst>
        </pc:spChg>
        <pc:spChg chg="del">
          <ac:chgData name="Major, Patrick" userId="c86882d3-d2e0-4d9d-8af9-5b58187ae164" providerId="ADAL" clId="{85E3F942-669F-4A90-8964-861185E7279D}" dt="2025-02-27T20:07:39.471" v="70" actId="478"/>
          <ac:spMkLst>
            <pc:docMk/>
            <pc:sldMk cId="0" sldId="259"/>
            <ac:spMk id="4" creationId="{00000000-0000-0000-0000-000000000000}"/>
          </ac:spMkLst>
        </pc:spChg>
        <pc:spChg chg="del">
          <ac:chgData name="Major, Patrick" userId="c86882d3-d2e0-4d9d-8af9-5b58187ae164" providerId="ADAL" clId="{85E3F942-669F-4A90-8964-861185E7279D}" dt="2025-02-27T20:07:39.471" v="70" actId="478"/>
          <ac:spMkLst>
            <pc:docMk/>
            <pc:sldMk cId="0" sldId="259"/>
            <ac:spMk id="5" creationId="{00000000-0000-0000-0000-000000000000}"/>
          </ac:spMkLst>
        </pc:spChg>
        <pc:spChg chg="del">
          <ac:chgData name="Major, Patrick" userId="c86882d3-d2e0-4d9d-8af9-5b58187ae164" providerId="ADAL" clId="{85E3F942-669F-4A90-8964-861185E7279D}" dt="2025-02-27T20:07:39.471" v="70" actId="478"/>
          <ac:spMkLst>
            <pc:docMk/>
            <pc:sldMk cId="0" sldId="259"/>
            <ac:spMk id="6" creationId="{00000000-0000-0000-0000-000000000000}"/>
          </ac:spMkLst>
        </pc:spChg>
        <pc:spChg chg="del">
          <ac:chgData name="Major, Patrick" userId="c86882d3-d2e0-4d9d-8af9-5b58187ae164" providerId="ADAL" clId="{85E3F942-669F-4A90-8964-861185E7279D}" dt="2025-02-27T20:07:39.471" v="70" actId="478"/>
          <ac:spMkLst>
            <pc:docMk/>
            <pc:sldMk cId="0" sldId="259"/>
            <ac:spMk id="7" creationId="{00000000-0000-0000-0000-000000000000}"/>
          </ac:spMkLst>
        </pc:spChg>
        <pc:spChg chg="del">
          <ac:chgData name="Major, Patrick" userId="c86882d3-d2e0-4d9d-8af9-5b58187ae164" providerId="ADAL" clId="{85E3F942-669F-4A90-8964-861185E7279D}" dt="2025-02-27T20:07:39.471" v="70" actId="478"/>
          <ac:spMkLst>
            <pc:docMk/>
            <pc:sldMk cId="0" sldId="259"/>
            <ac:spMk id="8" creationId="{00000000-0000-0000-0000-000000000000}"/>
          </ac:spMkLst>
        </pc:spChg>
        <pc:spChg chg="del">
          <ac:chgData name="Major, Patrick" userId="c86882d3-d2e0-4d9d-8af9-5b58187ae164" providerId="ADAL" clId="{85E3F942-669F-4A90-8964-861185E7279D}" dt="2025-02-27T20:07:39.471" v="70" actId="478"/>
          <ac:spMkLst>
            <pc:docMk/>
            <pc:sldMk cId="0" sldId="259"/>
            <ac:spMk id="9" creationId="{00000000-0000-0000-0000-000000000000}"/>
          </ac:spMkLst>
        </pc:spChg>
        <pc:spChg chg="del">
          <ac:chgData name="Major, Patrick" userId="c86882d3-d2e0-4d9d-8af9-5b58187ae164" providerId="ADAL" clId="{85E3F942-669F-4A90-8964-861185E7279D}" dt="2025-02-27T20:07:39.471" v="70" actId="478"/>
          <ac:spMkLst>
            <pc:docMk/>
            <pc:sldMk cId="0" sldId="259"/>
            <ac:spMk id="10" creationId="{00000000-0000-0000-0000-000000000000}"/>
          </ac:spMkLst>
        </pc:spChg>
        <pc:spChg chg="del">
          <ac:chgData name="Major, Patrick" userId="c86882d3-d2e0-4d9d-8af9-5b58187ae164" providerId="ADAL" clId="{85E3F942-669F-4A90-8964-861185E7279D}" dt="2025-02-27T20:07:39.471" v="70" actId="478"/>
          <ac:spMkLst>
            <pc:docMk/>
            <pc:sldMk cId="0" sldId="259"/>
            <ac:spMk id="11" creationId="{00000000-0000-0000-0000-000000000000}"/>
          </ac:spMkLst>
        </pc:spChg>
        <pc:spChg chg="del">
          <ac:chgData name="Major, Patrick" userId="c86882d3-d2e0-4d9d-8af9-5b58187ae164" providerId="ADAL" clId="{85E3F942-669F-4A90-8964-861185E7279D}" dt="2025-02-27T20:07:39.471" v="70" actId="478"/>
          <ac:spMkLst>
            <pc:docMk/>
            <pc:sldMk cId="0" sldId="259"/>
            <ac:spMk id="12" creationId="{00000000-0000-0000-0000-000000000000}"/>
          </ac:spMkLst>
        </pc:spChg>
        <pc:spChg chg="del">
          <ac:chgData name="Major, Patrick" userId="c86882d3-d2e0-4d9d-8af9-5b58187ae164" providerId="ADAL" clId="{85E3F942-669F-4A90-8964-861185E7279D}" dt="2025-02-27T20:07:39.471" v="70" actId="478"/>
          <ac:spMkLst>
            <pc:docMk/>
            <pc:sldMk cId="0" sldId="259"/>
            <ac:spMk id="14" creationId="{00000000-0000-0000-0000-000000000000}"/>
          </ac:spMkLst>
        </pc:spChg>
        <pc:spChg chg="del">
          <ac:chgData name="Major, Patrick" userId="c86882d3-d2e0-4d9d-8af9-5b58187ae164" providerId="ADAL" clId="{85E3F942-669F-4A90-8964-861185E7279D}" dt="2025-02-27T20:07:39.471" v="70" actId="478"/>
          <ac:spMkLst>
            <pc:docMk/>
            <pc:sldMk cId="0" sldId="259"/>
            <ac:spMk id="15" creationId="{00000000-0000-0000-0000-000000000000}"/>
          </ac:spMkLst>
        </pc:spChg>
        <pc:spChg chg="add mod">
          <ac:chgData name="Major, Patrick" userId="c86882d3-d2e0-4d9d-8af9-5b58187ae164" providerId="ADAL" clId="{85E3F942-669F-4A90-8964-861185E7279D}" dt="2025-02-27T22:22:26.887" v="1419" actId="1076"/>
          <ac:spMkLst>
            <pc:docMk/>
            <pc:sldMk cId="0" sldId="259"/>
            <ac:spMk id="19" creationId="{C14F8B1A-6530-47A4-8F4B-94923589A883}"/>
          </ac:spMkLst>
        </pc:spChg>
        <pc:picChg chg="del">
          <ac:chgData name="Major, Patrick" userId="c86882d3-d2e0-4d9d-8af9-5b58187ae164" providerId="ADAL" clId="{85E3F942-669F-4A90-8964-861185E7279D}" dt="2025-02-27T20:07:39.471" v="70" actId="478"/>
          <ac:picMkLst>
            <pc:docMk/>
            <pc:sldMk cId="0" sldId="259"/>
            <ac:picMk id="13" creationId="{00000000-0000-0000-0000-000000000000}"/>
          </ac:picMkLst>
        </pc:picChg>
        <pc:picChg chg="add mod modCrop">
          <ac:chgData name="Major, Patrick" userId="c86882d3-d2e0-4d9d-8af9-5b58187ae164" providerId="ADAL" clId="{85E3F942-669F-4A90-8964-861185E7279D}" dt="2025-02-27T22:22:06.119" v="1416" actId="1076"/>
          <ac:picMkLst>
            <pc:docMk/>
            <pc:sldMk cId="0" sldId="259"/>
            <ac:picMk id="18" creationId="{6E330091-048D-2E1F-ECC0-A4312CB9DEE4}"/>
          </ac:picMkLst>
        </pc:picChg>
      </pc:sldChg>
      <pc:sldChg chg="modSp modNotesTx">
        <pc:chgData name="Major, Patrick" userId="c86882d3-d2e0-4d9d-8af9-5b58187ae164" providerId="ADAL" clId="{85E3F942-669F-4A90-8964-861185E7279D}" dt="2025-02-27T23:40:55.038" v="2052" actId="6549"/>
        <pc:sldMkLst>
          <pc:docMk/>
          <pc:sldMk cId="0" sldId="260"/>
        </pc:sldMkLst>
        <pc:spChg chg="mod">
          <ac:chgData name="Major, Patrick" userId="c86882d3-d2e0-4d9d-8af9-5b58187ae164" providerId="ADAL" clId="{85E3F942-669F-4A90-8964-861185E7279D}" dt="2025-02-27T20:12:52.210" v="197"/>
          <ac:spMkLst>
            <pc:docMk/>
            <pc:sldMk cId="0" sldId="260"/>
            <ac:spMk id="4" creationId="{00000000-0000-0000-0000-000000000000}"/>
          </ac:spMkLst>
        </pc:spChg>
        <pc:spChg chg="mod">
          <ac:chgData name="Major, Patrick" userId="c86882d3-d2e0-4d9d-8af9-5b58187ae164" providerId="ADAL" clId="{85E3F942-669F-4A90-8964-861185E7279D}" dt="2025-02-27T20:17:37.949" v="203" actId="20577"/>
          <ac:spMkLst>
            <pc:docMk/>
            <pc:sldMk cId="0" sldId="260"/>
            <ac:spMk id="5" creationId="{00000000-0000-0000-0000-000000000000}"/>
          </ac:spMkLst>
        </pc:spChg>
        <pc:spChg chg="mod">
          <ac:chgData name="Major, Patrick" userId="c86882d3-d2e0-4d9d-8af9-5b58187ae164" providerId="ADAL" clId="{85E3F942-669F-4A90-8964-861185E7279D}" dt="2025-02-27T20:12:59.773" v="199" actId="1076"/>
          <ac:spMkLst>
            <pc:docMk/>
            <pc:sldMk cId="0" sldId="260"/>
            <ac:spMk id="6" creationId="{00000000-0000-0000-0000-000000000000}"/>
          </ac:spMkLst>
        </pc:spChg>
      </pc:sldChg>
      <pc:sldChg chg="addSp delSp modSp mod modNotesTx">
        <pc:chgData name="Major, Patrick" userId="c86882d3-d2e0-4d9d-8af9-5b58187ae164" providerId="ADAL" clId="{85E3F942-669F-4A90-8964-861185E7279D}" dt="2025-02-27T23:46:14.814" v="2119" actId="20577"/>
        <pc:sldMkLst>
          <pc:docMk/>
          <pc:sldMk cId="0" sldId="261"/>
        </pc:sldMkLst>
        <pc:spChg chg="mod">
          <ac:chgData name="Major, Patrick" userId="c86882d3-d2e0-4d9d-8af9-5b58187ae164" providerId="ADAL" clId="{85E3F942-669F-4A90-8964-861185E7279D}" dt="2025-02-27T23:45:20.544" v="2103" actId="14100"/>
          <ac:spMkLst>
            <pc:docMk/>
            <pc:sldMk cId="0" sldId="261"/>
            <ac:spMk id="6" creationId="{00000000-0000-0000-0000-000000000000}"/>
          </ac:spMkLst>
        </pc:spChg>
        <pc:spChg chg="del mod">
          <ac:chgData name="Major, Patrick" userId="c86882d3-d2e0-4d9d-8af9-5b58187ae164" providerId="ADAL" clId="{85E3F942-669F-4A90-8964-861185E7279D}" dt="2025-02-27T23:44:33.346" v="2071" actId="478"/>
          <ac:spMkLst>
            <pc:docMk/>
            <pc:sldMk cId="0" sldId="261"/>
            <ac:spMk id="7" creationId="{00000000-0000-0000-0000-000000000000}"/>
          </ac:spMkLst>
        </pc:spChg>
        <pc:spChg chg="del">
          <ac:chgData name="Major, Patrick" userId="c86882d3-d2e0-4d9d-8af9-5b58187ae164" providerId="ADAL" clId="{85E3F942-669F-4A90-8964-861185E7279D}" dt="2025-02-27T23:44:35.106" v="2072" actId="478"/>
          <ac:spMkLst>
            <pc:docMk/>
            <pc:sldMk cId="0" sldId="261"/>
            <ac:spMk id="8" creationId="{00000000-0000-0000-0000-000000000000}"/>
          </ac:spMkLst>
        </pc:spChg>
        <pc:spChg chg="del mod">
          <ac:chgData name="Major, Patrick" userId="c86882d3-d2e0-4d9d-8af9-5b58187ae164" providerId="ADAL" clId="{85E3F942-669F-4A90-8964-861185E7279D}" dt="2025-02-27T23:44:36.780" v="2073" actId="478"/>
          <ac:spMkLst>
            <pc:docMk/>
            <pc:sldMk cId="0" sldId="261"/>
            <ac:spMk id="9" creationId="{00000000-0000-0000-0000-000000000000}"/>
          </ac:spMkLst>
        </pc:spChg>
        <pc:spChg chg="add">
          <ac:chgData name="Major, Patrick" userId="c86882d3-d2e0-4d9d-8af9-5b58187ae164" providerId="ADAL" clId="{85E3F942-669F-4A90-8964-861185E7279D}" dt="2025-02-27T23:44:01.941" v="2053"/>
          <ac:spMkLst>
            <pc:docMk/>
            <pc:sldMk cId="0" sldId="261"/>
            <ac:spMk id="11" creationId="{0E95184D-39E6-55A1-0C7F-B82C443E563C}"/>
          </ac:spMkLst>
        </pc:spChg>
      </pc:sldChg>
      <pc:sldChg chg="modSp mod">
        <pc:chgData name="Major, Patrick" userId="c86882d3-d2e0-4d9d-8af9-5b58187ae164" providerId="ADAL" clId="{85E3F942-669F-4A90-8964-861185E7279D}" dt="2025-02-27T22:38:00.845" v="1652" actId="20577"/>
        <pc:sldMkLst>
          <pc:docMk/>
          <pc:sldMk cId="0" sldId="262"/>
        </pc:sldMkLst>
        <pc:spChg chg="mod">
          <ac:chgData name="Major, Patrick" userId="c86882d3-d2e0-4d9d-8af9-5b58187ae164" providerId="ADAL" clId="{85E3F942-669F-4A90-8964-861185E7279D}" dt="2025-02-27T22:38:00.845" v="1652" actId="20577"/>
          <ac:spMkLst>
            <pc:docMk/>
            <pc:sldMk cId="0" sldId="262"/>
            <ac:spMk id="2" creationId="{00000000-0000-0000-0000-000000000000}"/>
          </ac:spMkLst>
        </pc:spChg>
        <pc:spChg chg="mod">
          <ac:chgData name="Major, Patrick" userId="c86882d3-d2e0-4d9d-8af9-5b58187ae164" providerId="ADAL" clId="{85E3F942-669F-4A90-8964-861185E7279D}" dt="2025-02-27T20:30:46.474" v="812" actId="20577"/>
          <ac:spMkLst>
            <pc:docMk/>
            <pc:sldMk cId="0" sldId="262"/>
            <ac:spMk id="5" creationId="{00000000-0000-0000-0000-000000000000}"/>
          </ac:spMkLst>
        </pc:spChg>
      </pc:sldChg>
      <pc:sldChg chg="modSp mod">
        <pc:chgData name="Major, Patrick" userId="c86882d3-d2e0-4d9d-8af9-5b58187ae164" providerId="ADAL" clId="{85E3F942-669F-4A90-8964-861185E7279D}" dt="2025-02-27T20:32:18.213" v="825"/>
        <pc:sldMkLst>
          <pc:docMk/>
          <pc:sldMk cId="0" sldId="264"/>
        </pc:sldMkLst>
        <pc:spChg chg="mod">
          <ac:chgData name="Major, Patrick" userId="c86882d3-d2e0-4d9d-8af9-5b58187ae164" providerId="ADAL" clId="{85E3F942-669F-4A90-8964-861185E7279D}" dt="2025-02-27T20:31:31.157" v="821" actId="20577"/>
          <ac:spMkLst>
            <pc:docMk/>
            <pc:sldMk cId="0" sldId="264"/>
            <ac:spMk id="10" creationId="{00000000-0000-0000-0000-000000000000}"/>
          </ac:spMkLst>
        </pc:spChg>
        <pc:spChg chg="mod">
          <ac:chgData name="Major, Patrick" userId="c86882d3-d2e0-4d9d-8af9-5b58187ae164" providerId="ADAL" clId="{85E3F942-669F-4A90-8964-861185E7279D}" dt="2025-02-27T20:31:49.081" v="823"/>
          <ac:spMkLst>
            <pc:docMk/>
            <pc:sldMk cId="0" sldId="264"/>
            <ac:spMk id="15" creationId="{00000000-0000-0000-0000-000000000000}"/>
          </ac:spMkLst>
        </pc:spChg>
        <pc:spChg chg="mod">
          <ac:chgData name="Major, Patrick" userId="c86882d3-d2e0-4d9d-8af9-5b58187ae164" providerId="ADAL" clId="{85E3F942-669F-4A90-8964-861185E7279D}" dt="2025-02-27T20:32:18.213" v="825"/>
          <ac:spMkLst>
            <pc:docMk/>
            <pc:sldMk cId="0" sldId="264"/>
            <ac:spMk id="20" creationId="{00000000-0000-0000-0000-000000000000}"/>
          </ac:spMkLst>
        </pc:spChg>
      </pc:sldChg>
      <pc:sldChg chg="delSp modSp mod modNotes modNotesTx">
        <pc:chgData name="Major, Patrick" userId="c86882d3-d2e0-4d9d-8af9-5b58187ae164" providerId="ADAL" clId="{85E3F942-669F-4A90-8964-861185E7279D}" dt="2025-02-27T23:16:34.071" v="1948" actId="20577"/>
        <pc:sldMkLst>
          <pc:docMk/>
          <pc:sldMk cId="0" sldId="265"/>
        </pc:sldMkLst>
        <pc:spChg chg="mod">
          <ac:chgData name="Major, Patrick" userId="c86882d3-d2e0-4d9d-8af9-5b58187ae164" providerId="ADAL" clId="{85E3F942-669F-4A90-8964-861185E7279D}" dt="2025-02-27T22:45:42.862" v="1707" actId="20577"/>
          <ac:spMkLst>
            <pc:docMk/>
            <pc:sldMk cId="0" sldId="265"/>
            <ac:spMk id="2" creationId="{00000000-0000-0000-0000-000000000000}"/>
          </ac:spMkLst>
        </pc:spChg>
        <pc:spChg chg="del mod">
          <ac:chgData name="Major, Patrick" userId="c86882d3-d2e0-4d9d-8af9-5b58187ae164" providerId="ADAL" clId="{85E3F942-669F-4A90-8964-861185E7279D}" dt="2025-02-27T22:43:12.517" v="1670" actId="478"/>
          <ac:spMkLst>
            <pc:docMk/>
            <pc:sldMk cId="0" sldId="265"/>
            <ac:spMk id="3" creationId="{00000000-0000-0000-0000-000000000000}"/>
          </ac:spMkLst>
        </pc:spChg>
        <pc:spChg chg="mod">
          <ac:chgData name="Major, Patrick" userId="c86882d3-d2e0-4d9d-8af9-5b58187ae164" providerId="ADAL" clId="{85E3F942-669F-4A90-8964-861185E7279D}" dt="2025-02-27T22:44:04.711" v="1680" actId="14100"/>
          <ac:spMkLst>
            <pc:docMk/>
            <pc:sldMk cId="0" sldId="265"/>
            <ac:spMk id="4" creationId="{00000000-0000-0000-0000-000000000000}"/>
          </ac:spMkLst>
        </pc:spChg>
        <pc:spChg chg="mod">
          <ac:chgData name="Major, Patrick" userId="c86882d3-d2e0-4d9d-8af9-5b58187ae164" providerId="ADAL" clId="{85E3F942-669F-4A90-8964-861185E7279D}" dt="2025-02-27T22:43:57.803" v="1679" actId="1076"/>
          <ac:spMkLst>
            <pc:docMk/>
            <pc:sldMk cId="0" sldId="265"/>
            <ac:spMk id="5" creationId="{00000000-0000-0000-0000-000000000000}"/>
          </ac:spMkLst>
        </pc:spChg>
        <pc:spChg chg="mod">
          <ac:chgData name="Major, Patrick" userId="c86882d3-d2e0-4d9d-8af9-5b58187ae164" providerId="ADAL" clId="{85E3F942-669F-4A90-8964-861185E7279D}" dt="2025-02-27T23:01:52.532" v="1860" actId="1076"/>
          <ac:spMkLst>
            <pc:docMk/>
            <pc:sldMk cId="0" sldId="265"/>
            <ac:spMk id="7" creationId="{00000000-0000-0000-0000-000000000000}"/>
          </ac:spMkLst>
        </pc:spChg>
        <pc:spChg chg="mod">
          <ac:chgData name="Major, Patrick" userId="c86882d3-d2e0-4d9d-8af9-5b58187ae164" providerId="ADAL" clId="{85E3F942-669F-4A90-8964-861185E7279D}" dt="2025-02-27T22:44:16.593" v="1682" actId="1076"/>
          <ac:spMkLst>
            <pc:docMk/>
            <pc:sldMk cId="0" sldId="265"/>
            <ac:spMk id="8" creationId="{00000000-0000-0000-0000-000000000000}"/>
          </ac:spMkLst>
        </pc:spChg>
        <pc:spChg chg="mod">
          <ac:chgData name="Major, Patrick" userId="c86882d3-d2e0-4d9d-8af9-5b58187ae164" providerId="ADAL" clId="{85E3F942-669F-4A90-8964-861185E7279D}" dt="2025-02-27T22:44:16.593" v="1682" actId="1076"/>
          <ac:spMkLst>
            <pc:docMk/>
            <pc:sldMk cId="0" sldId="265"/>
            <ac:spMk id="9" creationId="{00000000-0000-0000-0000-000000000000}"/>
          </ac:spMkLst>
        </pc:spChg>
        <pc:spChg chg="mod">
          <ac:chgData name="Major, Patrick" userId="c86882d3-d2e0-4d9d-8af9-5b58187ae164" providerId="ADAL" clId="{85E3F942-669F-4A90-8964-861185E7279D}" dt="2025-02-27T22:44:16.593" v="1682" actId="1076"/>
          <ac:spMkLst>
            <pc:docMk/>
            <pc:sldMk cId="0" sldId="265"/>
            <ac:spMk id="10" creationId="{00000000-0000-0000-0000-000000000000}"/>
          </ac:spMkLst>
        </pc:spChg>
        <pc:spChg chg="mod">
          <ac:chgData name="Major, Patrick" userId="c86882d3-d2e0-4d9d-8af9-5b58187ae164" providerId="ADAL" clId="{85E3F942-669F-4A90-8964-861185E7279D}" dt="2025-02-27T22:44:16.593" v="1682" actId="1076"/>
          <ac:spMkLst>
            <pc:docMk/>
            <pc:sldMk cId="0" sldId="265"/>
            <ac:spMk id="11" creationId="{00000000-0000-0000-0000-000000000000}"/>
          </ac:spMkLst>
        </pc:spChg>
        <pc:picChg chg="mod">
          <ac:chgData name="Major, Patrick" userId="c86882d3-d2e0-4d9d-8af9-5b58187ae164" providerId="ADAL" clId="{85E3F942-669F-4A90-8964-861185E7279D}" dt="2025-02-27T22:43:45.440" v="1675" actId="1076"/>
          <ac:picMkLst>
            <pc:docMk/>
            <pc:sldMk cId="0" sldId="265"/>
            <ac:picMk id="6" creationId="{00000000-0000-0000-0000-000000000000}"/>
          </ac:picMkLst>
        </pc:picChg>
      </pc:sldChg>
      <pc:sldChg chg="modSp mod modNotesTx">
        <pc:chgData name="Major, Patrick" userId="c86882d3-d2e0-4d9d-8af9-5b58187ae164" providerId="ADAL" clId="{85E3F942-669F-4A90-8964-861185E7279D}" dt="2025-02-27T23:13:23.608" v="1882" actId="20577"/>
        <pc:sldMkLst>
          <pc:docMk/>
          <pc:sldMk cId="0" sldId="266"/>
        </pc:sldMkLst>
        <pc:spChg chg="mod">
          <ac:chgData name="Major, Patrick" userId="c86882d3-d2e0-4d9d-8af9-5b58187ae164" providerId="ADAL" clId="{85E3F942-669F-4A90-8964-861185E7279D}" dt="2025-02-27T20:35:59.155" v="925" actId="20577"/>
          <ac:spMkLst>
            <pc:docMk/>
            <pc:sldMk cId="0" sldId="266"/>
            <ac:spMk id="2" creationId="{00000000-0000-0000-0000-000000000000}"/>
          </ac:spMkLst>
        </pc:spChg>
        <pc:picChg chg="mod">
          <ac:chgData name="Major, Patrick" userId="c86882d3-d2e0-4d9d-8af9-5b58187ae164" providerId="ADAL" clId="{85E3F942-669F-4A90-8964-861185E7279D}" dt="2025-02-27T22:44:50.982" v="1687" actId="1076"/>
          <ac:picMkLst>
            <pc:docMk/>
            <pc:sldMk cId="0" sldId="266"/>
            <ac:picMk id="4" creationId="{00000000-0000-0000-0000-000000000000}"/>
          </ac:picMkLst>
        </pc:picChg>
      </pc:sldChg>
      <pc:sldChg chg="modNotesTx">
        <pc:chgData name="Major, Patrick" userId="c86882d3-d2e0-4d9d-8af9-5b58187ae164" providerId="ADAL" clId="{85E3F942-669F-4A90-8964-861185E7279D}" dt="2025-02-27T23:27:37.489" v="2006" actId="20577"/>
        <pc:sldMkLst>
          <pc:docMk/>
          <pc:sldMk cId="0" sldId="267"/>
        </pc:sldMkLst>
      </pc:sldChg>
      <pc:sldChg chg="modNotesTx">
        <pc:chgData name="Major, Patrick" userId="c86882d3-d2e0-4d9d-8af9-5b58187ae164" providerId="ADAL" clId="{85E3F942-669F-4A90-8964-861185E7279D}" dt="2025-02-27T23:25:51.676" v="1991"/>
        <pc:sldMkLst>
          <pc:docMk/>
          <pc:sldMk cId="0" sldId="268"/>
        </pc:sldMkLst>
      </pc:sldChg>
      <pc:sldChg chg="modNotesTx">
        <pc:chgData name="Major, Patrick" userId="c86882d3-d2e0-4d9d-8af9-5b58187ae164" providerId="ADAL" clId="{85E3F942-669F-4A90-8964-861185E7279D}" dt="2025-02-27T23:28:38.153" v="2012" actId="113"/>
        <pc:sldMkLst>
          <pc:docMk/>
          <pc:sldMk cId="0" sldId="269"/>
        </pc:sldMkLst>
      </pc:sldChg>
      <pc:sldChg chg="modNotesTx">
        <pc:chgData name="Major, Patrick" userId="c86882d3-d2e0-4d9d-8af9-5b58187ae164" providerId="ADAL" clId="{85E3F942-669F-4A90-8964-861185E7279D}" dt="2025-02-27T23:31:00.764" v="2024" actId="15"/>
        <pc:sldMkLst>
          <pc:docMk/>
          <pc:sldMk cId="0" sldId="270"/>
        </pc:sldMkLst>
      </pc:sldChg>
      <pc:sldChg chg="modSp mod modNotesTx">
        <pc:chgData name="Major, Patrick" userId="c86882d3-d2e0-4d9d-8af9-5b58187ae164" providerId="ADAL" clId="{85E3F942-669F-4A90-8964-861185E7279D}" dt="2025-02-27T20:38:35.019" v="1367" actId="20577"/>
        <pc:sldMkLst>
          <pc:docMk/>
          <pc:sldMk cId="0" sldId="272"/>
        </pc:sldMkLst>
        <pc:spChg chg="mod">
          <ac:chgData name="Major, Patrick" userId="c86882d3-d2e0-4d9d-8af9-5b58187ae164" providerId="ADAL" clId="{85E3F942-669F-4A90-8964-861185E7279D}" dt="2025-02-27T20:37:20.336" v="957" actId="20577"/>
          <ac:spMkLst>
            <pc:docMk/>
            <pc:sldMk cId="0" sldId="272"/>
            <ac:spMk id="3" creationId="{00000000-0000-0000-0000-000000000000}"/>
          </ac:spMkLst>
        </pc:spChg>
      </pc:sldChg>
      <pc:sldChg chg="addSp modSp mod">
        <pc:chgData name="Major, Patrick" userId="c86882d3-d2e0-4d9d-8af9-5b58187ae164" providerId="ADAL" clId="{85E3F942-669F-4A90-8964-861185E7279D}" dt="2025-02-27T22:27:32.708" v="1523" actId="20577"/>
        <pc:sldMkLst>
          <pc:docMk/>
          <pc:sldMk cId="0" sldId="273"/>
        </pc:sldMkLst>
        <pc:spChg chg="mod">
          <ac:chgData name="Major, Patrick" userId="c86882d3-d2e0-4d9d-8af9-5b58187ae164" providerId="ADAL" clId="{85E3F942-669F-4A90-8964-861185E7279D}" dt="2025-02-27T22:25:06.769" v="1420" actId="1076"/>
          <ac:spMkLst>
            <pc:docMk/>
            <pc:sldMk cId="0" sldId="273"/>
            <ac:spMk id="3" creationId="{00000000-0000-0000-0000-000000000000}"/>
          </ac:spMkLst>
        </pc:spChg>
        <pc:spChg chg="add mod">
          <ac:chgData name="Major, Patrick" userId="c86882d3-d2e0-4d9d-8af9-5b58187ae164" providerId="ADAL" clId="{85E3F942-669F-4A90-8964-861185E7279D}" dt="2025-02-27T22:27:32.708" v="1523" actId="20577"/>
          <ac:spMkLst>
            <pc:docMk/>
            <pc:sldMk cId="0" sldId="273"/>
            <ac:spMk id="5" creationId="{CE6284C1-E835-BBA0-9E73-F016C61CE873}"/>
          </ac:spMkLst>
        </pc:spChg>
      </pc:sldChg>
      <pc:sldChg chg="add del">
        <pc:chgData name="Major, Patrick" userId="c86882d3-d2e0-4d9d-8af9-5b58187ae164" providerId="ADAL" clId="{85E3F942-669F-4A90-8964-861185E7279D}" dt="2025-02-27T20:18:55.387" v="213"/>
        <pc:sldMkLst>
          <pc:docMk/>
          <pc:sldMk cId="2110146157" sldId="274"/>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92766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a:solidFill>
                  <a:srgbClr val="000000"/>
                </a:solidFill>
                <a:effectLst/>
                <a:latin typeface="Arial" panose="020B0604020202020204" pitchFamily="34" charset="0"/>
              </a:rPr>
              <a:t>Introducing </a:t>
            </a:r>
            <a:r>
              <a:rPr lang="en-US" b="1" dirty="0" err="1">
                <a:solidFill>
                  <a:srgbClr val="000000"/>
                </a:solidFill>
                <a:effectLst/>
                <a:latin typeface="Arial" panose="020B0604020202020204" pitchFamily="34" charset="0"/>
              </a:rPr>
              <a:t>SelectorGroupChat</a:t>
            </a:r>
            <a:endParaRPr lang="en-US" b="1" dirty="0">
              <a:solidFill>
                <a:srgbClr val="000000"/>
              </a:solidFill>
              <a:effectLst/>
              <a:latin typeface="Arial" panose="020B0604020202020204" pitchFamily="34" charset="0"/>
            </a:endParaRPr>
          </a:p>
          <a:p>
            <a:pPr rtl="0">
              <a:buFont typeface="Arial" panose="020B0604020202020204" pitchFamily="34" charset="0"/>
              <a:buChar char="•"/>
            </a:pPr>
            <a:r>
              <a:rPr lang="en-US" dirty="0">
                <a:solidFill>
                  <a:srgbClr val="000000"/>
                </a:solidFill>
                <a:effectLst/>
                <a:latin typeface="Arial" panose="020B0604020202020204" pitchFamily="34" charset="0"/>
              </a:rPr>
              <a:t>Okay, let’s dive into </a:t>
            </a:r>
            <a:r>
              <a:rPr lang="en-US" dirty="0" err="1">
                <a:solidFill>
                  <a:srgbClr val="000000"/>
                </a:solidFill>
                <a:effectLst/>
                <a:latin typeface="Arial" panose="020B0604020202020204" pitchFamily="34" charset="0"/>
              </a:rPr>
              <a:t>SelectorGroupChat</a:t>
            </a:r>
            <a:r>
              <a:rPr lang="en-US" dirty="0">
                <a:solidFill>
                  <a:srgbClr val="000000"/>
                </a:solidFill>
                <a:effectLst/>
                <a:latin typeface="Arial" panose="020B0604020202020204" pitchFamily="34" charset="0"/>
              </a:rPr>
              <a:t>! Picture this as a team setup where everyone’s taking turns sharing messages with the whole group. What’s special here is that a generative model—think of something like a large language model—steps in to decide who speaks next. It’s not just random or fixed; it’s based on what’s already been said, so the conversation flows dynamically and stays relevant. It’s all about creating that context-aware teamwork vibe!</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Highlighting Key Features</a:t>
            </a:r>
          </a:p>
          <a:p>
            <a:pPr rtl="0">
              <a:buFont typeface="Arial" panose="020B0604020202020204" pitchFamily="34" charset="0"/>
              <a:buChar char="•"/>
            </a:pPr>
            <a:r>
              <a:rPr lang="en-US" dirty="0">
                <a:solidFill>
                  <a:srgbClr val="000000"/>
                </a:solidFill>
                <a:effectLst/>
                <a:latin typeface="Arial" panose="020B0604020202020204" pitchFamily="34" charset="0"/>
              </a:rPr>
              <a:t>So, what’s </a:t>
            </a:r>
            <a:r>
              <a:rPr lang="en-US" dirty="0" err="1">
                <a:solidFill>
                  <a:srgbClr val="000000"/>
                </a:solidFill>
                <a:effectLst/>
                <a:latin typeface="Arial" panose="020B0604020202020204" pitchFamily="34" charset="0"/>
              </a:rPr>
              <a:t>SelectorGroupChat</a:t>
            </a:r>
            <a:r>
              <a:rPr lang="en-US" dirty="0">
                <a:solidFill>
                  <a:srgbClr val="000000"/>
                </a:solidFill>
                <a:effectLst/>
                <a:latin typeface="Arial" panose="020B0604020202020204" pitchFamily="34" charset="0"/>
              </a:rPr>
              <a:t> bringing to the table? First off, it’s got this model-based speaker selection, where the next person to talk is picked by analyzing the conversation. You can also set up roles and descriptions for each participant—like who they are and what they’re good at—so the model’s got a clear picture to work with. By default, it avoids letting the same person speak twice in a row, but you can flip that switch if you want with </a:t>
            </a:r>
            <a:r>
              <a:rPr lang="en-US" sz="1800" dirty="0" err="1">
                <a:solidFill>
                  <a:srgbClr val="000000"/>
                </a:solidFill>
                <a:effectLst/>
                <a:latin typeface="Courier New" panose="02070309020205020404" pitchFamily="49" charset="0"/>
              </a:rPr>
              <a:t>allow_repeated_speaker</a:t>
            </a:r>
            <a:r>
              <a:rPr lang="en-US" sz="1800" dirty="0">
                <a:solidFill>
                  <a:srgbClr val="000000"/>
                </a:solidFill>
                <a:effectLst/>
                <a:latin typeface="Courier New" panose="02070309020205020404" pitchFamily="49" charset="0"/>
              </a:rPr>
              <a:t>=True</a:t>
            </a:r>
            <a:r>
              <a:rPr lang="en-US" dirty="0">
                <a:solidFill>
                  <a:srgbClr val="000000"/>
                </a:solidFill>
                <a:effectLst/>
                <a:latin typeface="Arial" panose="020B0604020202020204" pitchFamily="34" charset="0"/>
              </a:rPr>
              <a:t>. Plus, you can tweak the prompts that guide the selection or even swap in your own custom function to take full control of who’s up next.</a:t>
            </a:r>
          </a:p>
          <a:p>
            <a:pPr rtl="0">
              <a:buFont typeface="Arial" panose="020B0604020202020204" pitchFamily="34" charset="0"/>
              <a:buChar char="•"/>
            </a:pPr>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Customization Note</a:t>
            </a:r>
          </a:p>
          <a:p>
            <a:pPr rtl="0">
              <a:buFont typeface="Arial" panose="020B0604020202020204" pitchFamily="34" charset="0"/>
              <a:buChar char="•"/>
            </a:pPr>
            <a:r>
              <a:rPr lang="en-US" dirty="0">
                <a:solidFill>
                  <a:srgbClr val="000000"/>
                </a:solidFill>
                <a:effectLst/>
                <a:latin typeface="Arial" panose="020B0604020202020204" pitchFamily="34" charset="0"/>
              </a:rPr>
              <a:t>Here’s a quick heads-up: </a:t>
            </a:r>
            <a:r>
              <a:rPr lang="en-US" dirty="0" err="1">
                <a:solidFill>
                  <a:srgbClr val="000000"/>
                </a:solidFill>
                <a:effectLst/>
                <a:latin typeface="Arial" panose="020B0604020202020204" pitchFamily="34" charset="0"/>
              </a:rPr>
              <a:t>SelectorGroupChat</a:t>
            </a:r>
            <a:r>
              <a:rPr lang="en-US" dirty="0">
                <a:solidFill>
                  <a:srgbClr val="000000"/>
                </a:solidFill>
                <a:effectLst/>
                <a:latin typeface="Arial" panose="020B0604020202020204" pitchFamily="34" charset="0"/>
              </a:rPr>
              <a:t> is a high-level API, which makes it super easy to get started. But if you’re someone who loves to dig into the details and customize everything, you can check out the Group Chat Pattern in the Core API docs. That’ll let you build your own group chat logic from the ground up if you need more flexibility.</a:t>
            </a:r>
          </a:p>
          <a:p>
            <a:pPr rtl="0">
              <a:buFont typeface="Arial" panose="020B0604020202020204" pitchFamily="34" charset="0"/>
              <a:buChar char="•"/>
            </a:pPr>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How It Works</a:t>
            </a:r>
          </a:p>
          <a:p>
            <a:pPr rtl="0">
              <a:buFont typeface="Arial" panose="020B0604020202020204" pitchFamily="34" charset="0"/>
              <a:buChar char="•"/>
            </a:pPr>
            <a:r>
              <a:rPr lang="en-US" dirty="0">
                <a:solidFill>
                  <a:srgbClr val="000000"/>
                </a:solidFill>
                <a:effectLst/>
                <a:latin typeface="Arial" panose="020B0604020202020204" pitchFamily="34" charset="0"/>
              </a:rPr>
              <a:t>Now, let’s break down how </a:t>
            </a:r>
            <a:r>
              <a:rPr lang="en-US" dirty="0" err="1">
                <a:solidFill>
                  <a:srgbClr val="000000"/>
                </a:solidFill>
                <a:effectLst/>
                <a:latin typeface="Arial" panose="020B0604020202020204" pitchFamily="34" charset="0"/>
              </a:rPr>
              <a:t>SelectorGroupChat</a:t>
            </a:r>
            <a:r>
              <a:rPr lang="en-US" dirty="0">
                <a:solidFill>
                  <a:srgbClr val="000000"/>
                </a:solidFill>
                <a:effectLst/>
                <a:latin typeface="Arial" panose="020B0604020202020204" pitchFamily="34" charset="0"/>
              </a:rPr>
              <a:t> actually runs. It’s a bit like </a:t>
            </a:r>
            <a:r>
              <a:rPr lang="en-US" dirty="0" err="1">
                <a:solidFill>
                  <a:srgbClr val="000000"/>
                </a:solidFill>
                <a:effectLst/>
                <a:latin typeface="Arial" panose="020B0604020202020204" pitchFamily="34" charset="0"/>
              </a:rPr>
              <a:t>RoundRobinGroupChat</a:t>
            </a:r>
            <a:r>
              <a:rPr lang="en-US" dirty="0">
                <a:solidFill>
                  <a:srgbClr val="000000"/>
                </a:solidFill>
                <a:effectLst/>
                <a:latin typeface="Arial" panose="020B0604020202020204" pitchFamily="34" charset="0"/>
              </a:rPr>
              <a:t>, where everyone gets a turn, but instead of a set order, it uses a model to pick the next speaker. Here’s how it goes: When you give the team a task—say, through </a:t>
            </a:r>
            <a:r>
              <a:rPr lang="en-US" sz="1800" dirty="0">
                <a:solidFill>
                  <a:srgbClr val="000000"/>
                </a:solidFill>
                <a:effectLst/>
                <a:latin typeface="Courier New" panose="02070309020205020404" pitchFamily="49" charset="0"/>
              </a:rPr>
              <a:t>run()</a:t>
            </a:r>
            <a:r>
              <a:rPr lang="en-US" dirty="0">
                <a:solidFill>
                  <a:srgbClr val="000000"/>
                </a:solidFill>
                <a:effectLst/>
                <a:latin typeface="Arial" panose="020B0604020202020204" pitchFamily="34" charset="0"/>
              </a:rPr>
              <a:t> or </a:t>
            </a:r>
            <a:r>
              <a:rPr lang="en-US" sz="1800" dirty="0" err="1">
                <a:solidFill>
                  <a:srgbClr val="000000"/>
                </a:solidFill>
                <a:effectLst/>
                <a:latin typeface="Courier New" panose="02070309020205020404" pitchFamily="49" charset="0"/>
              </a:rPr>
              <a:t>run_stream</a:t>
            </a:r>
            <a:r>
              <a:rPr lang="en-US" sz="1800" dirty="0">
                <a:solidFill>
                  <a:srgbClr val="000000"/>
                </a:solidFill>
                <a:effectLst/>
                <a:latin typeface="Courier New" panose="02070309020205020404" pitchFamily="49" charset="0"/>
              </a:rPr>
              <a:t>()</a:t>
            </a:r>
            <a:r>
              <a:rPr lang="en-US" dirty="0">
                <a:solidFill>
                  <a:srgbClr val="000000"/>
                </a:solidFill>
                <a:effectLst/>
                <a:latin typeface="Arial" panose="020B0604020202020204" pitchFamily="34" charset="0"/>
              </a:rPr>
              <a:t>—it looks at the conversation history and the participants’ details, like their names and roles. The model then decides who’s best to speak next. Usually, it won’t pick the same speaker back-to-back unless there’s no one else, though you can override that rule. And if you don’t like the model’s choice, you can plug in your own selection function instead.</a:t>
            </a:r>
          </a:p>
          <a:p>
            <a:pPr rtl="0">
              <a:buFont typeface="Arial" panose="020B0604020202020204" pitchFamily="34" charset="0"/>
              <a:buNone/>
            </a:pPr>
            <a:endParaRPr lang="en-US" b="1" dirty="0">
              <a:solidFill>
                <a:srgbClr val="000000"/>
              </a:solidFill>
              <a:effectLst/>
              <a:latin typeface="Arial" panose="020B0604020202020204" pitchFamily="34" charset="0"/>
            </a:endParaRPr>
          </a:p>
          <a:p>
            <a:pPr rtl="0">
              <a:buFont typeface="Arial" panose="020B0604020202020204" pitchFamily="34" charset="0"/>
              <a:buNone/>
            </a:pPr>
            <a:r>
              <a:rPr lang="en-US" b="1" dirty="0">
                <a:solidFill>
                  <a:srgbClr val="000000"/>
                </a:solidFill>
                <a:effectLst/>
                <a:latin typeface="Arial" panose="020B0604020202020204" pitchFamily="34" charset="0"/>
              </a:rPr>
              <a:t>Step-by-Step Process</a:t>
            </a:r>
          </a:p>
          <a:p>
            <a:pPr rtl="0">
              <a:buFont typeface="Arial" panose="020B0604020202020204" pitchFamily="34" charset="0"/>
              <a:buChar char="•"/>
            </a:pPr>
            <a:r>
              <a:rPr lang="en-US" dirty="0">
                <a:solidFill>
                  <a:srgbClr val="000000"/>
                </a:solidFill>
                <a:effectLst/>
                <a:latin typeface="Arial" panose="020B0604020202020204" pitchFamily="34" charset="0"/>
              </a:rPr>
              <a:t>Once the next speaker’s chosen, the team prompts that agent to respond, and their message gets shared with everyone. After that, it checks if the conversation’s done—based on some termination condition. If not, it loops back to pick the next speaker, and we keep going. When it’s all wrapped up, you get a </a:t>
            </a:r>
            <a:r>
              <a:rPr lang="en-US" sz="1800" dirty="0" err="1">
                <a:solidFill>
                  <a:srgbClr val="000000"/>
                </a:solidFill>
                <a:effectLst/>
                <a:latin typeface="Courier New" panose="02070309020205020404" pitchFamily="49" charset="0"/>
              </a:rPr>
              <a:t>TaskResult</a:t>
            </a:r>
            <a:r>
              <a:rPr lang="en-US" dirty="0">
                <a:solidFill>
                  <a:srgbClr val="000000"/>
                </a:solidFill>
                <a:effectLst/>
                <a:latin typeface="Arial" panose="020B0604020202020204" pitchFamily="34" charset="0"/>
              </a:rPr>
              <a:t> with the full conversation history from that task. Simple, but powerful!</a:t>
            </a:r>
          </a:p>
          <a:p>
            <a:pPr rtl="0"/>
            <a:r>
              <a:rPr lang="en-US" dirty="0">
                <a:solidFill>
                  <a:srgbClr val="000000"/>
                </a:solidFill>
                <a:effectLst/>
                <a:latin typeface="Arial" panose="020B0604020202020204" pitchFamily="34" charset="0"/>
              </a:rPr>
              <a:t>Conversation Continuity</a:t>
            </a:r>
          </a:p>
          <a:p>
            <a:pPr rtl="0">
              <a:buFont typeface="Arial" panose="020B0604020202020204" pitchFamily="34" charset="0"/>
              <a:buChar char="•"/>
            </a:pPr>
            <a:r>
              <a:rPr lang="en-US" dirty="0">
                <a:solidFill>
                  <a:srgbClr val="000000"/>
                </a:solidFill>
                <a:effectLst/>
                <a:latin typeface="Arial" panose="020B0604020202020204" pitchFamily="34" charset="0"/>
              </a:rPr>
              <a:t>One cool thing to note: after the task ends, the conversation context doesn’t just disappear. It sticks around in the team and all the participants. So, if you start a new task, it’ll build on what came before. Want a clean slate instead? Just call </a:t>
            </a:r>
            <a:r>
              <a:rPr lang="en-US" sz="1800" dirty="0">
                <a:solidFill>
                  <a:srgbClr val="000000"/>
                </a:solidFill>
                <a:effectLst/>
                <a:latin typeface="Courier New" panose="02070309020205020404" pitchFamily="49" charset="0"/>
              </a:rPr>
              <a:t>reset()</a:t>
            </a:r>
            <a:r>
              <a:rPr lang="en-US" dirty="0">
                <a:solidFill>
                  <a:srgbClr val="000000"/>
                </a:solidFill>
                <a:effectLst/>
                <a:latin typeface="Arial" panose="020B0604020202020204" pitchFamily="34" charset="0"/>
              </a:rPr>
              <a:t>, and you’re back to square one.</a:t>
            </a:r>
          </a:p>
          <a:p>
            <a:pPr rtl="0">
              <a:buFont typeface="Arial" panose="020B0604020202020204" pitchFamily="34" charset="0"/>
              <a:buChar char="•"/>
            </a:pPr>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Example Use Case</a:t>
            </a:r>
          </a:p>
          <a:p>
            <a:pPr rtl="0">
              <a:buFont typeface="Arial" panose="020B0604020202020204" pitchFamily="34" charset="0"/>
              <a:buChar char="•"/>
            </a:pPr>
            <a:r>
              <a:rPr lang="en-US" dirty="0">
                <a:solidFill>
                  <a:srgbClr val="000000"/>
                </a:solidFill>
                <a:effectLst/>
                <a:latin typeface="Arial" panose="020B0604020202020204" pitchFamily="34" charset="0"/>
              </a:rPr>
              <a:t>To tie this all together, we’re going to look at a quick example. We’ll use </a:t>
            </a:r>
            <a:r>
              <a:rPr lang="en-US" dirty="0" err="1">
                <a:solidFill>
                  <a:srgbClr val="000000"/>
                </a:solidFill>
                <a:effectLst/>
                <a:latin typeface="Arial" panose="020B0604020202020204" pitchFamily="34" charset="0"/>
              </a:rPr>
              <a:t>SelectorGroupChat</a:t>
            </a:r>
            <a:r>
              <a:rPr lang="en-US" dirty="0">
                <a:solidFill>
                  <a:srgbClr val="000000"/>
                </a:solidFill>
                <a:effectLst/>
                <a:latin typeface="Arial" panose="020B0604020202020204" pitchFamily="34" charset="0"/>
              </a:rPr>
              <a:t> for a web search and data analysis task. It’s a straightforward way to see how this setup works in action, and I think you’ll get a good feel for its potential.</a:t>
            </a: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a:solidFill>
                  <a:srgbClr val="000000"/>
                </a:solidFill>
                <a:effectLst/>
                <a:latin typeface="Arial" panose="020B0604020202020204" pitchFamily="34" charset="0"/>
              </a:rPr>
              <a:t>Introduction to Swarm</a:t>
            </a:r>
          </a:p>
          <a:p>
            <a:pPr rtl="0">
              <a:buFont typeface="Arial" panose="020B0604020202020204" pitchFamily="34" charset="0"/>
              <a:buChar char="•"/>
            </a:pPr>
            <a:r>
              <a:rPr lang="en-US" dirty="0">
                <a:solidFill>
                  <a:srgbClr val="000000"/>
                </a:solidFill>
                <a:effectLst/>
                <a:latin typeface="Arial" panose="020B0604020202020204" pitchFamily="34" charset="0"/>
              </a:rPr>
              <a:t>Alright, let's dive into Swarm! It’s a really interesting concept from OpenAI—a multi-agent design pattern where you’ve got a team of agents working together. The cool part? These agents can pass tasks to each other based on what they’re good at. It’s all wrapped up in a high-level API, which makes it pretty straightforward to set up these collaborative interactions.</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Key Concept</a:t>
            </a:r>
          </a:p>
          <a:p>
            <a:pPr rtl="0"/>
            <a:endParaRPr lang="en-US" dirty="0">
              <a:solidFill>
                <a:srgbClr val="000000"/>
              </a:solidFill>
              <a:effectLst/>
              <a:latin typeface="Arial" panose="020B0604020202020204" pitchFamily="34" charset="0"/>
            </a:endParaRPr>
          </a:p>
          <a:p>
            <a:pPr rtl="0">
              <a:buFont typeface="Arial" panose="020B0604020202020204" pitchFamily="34" charset="0"/>
              <a:buChar char="•"/>
            </a:pPr>
            <a:r>
              <a:rPr lang="en-US" dirty="0">
                <a:solidFill>
                  <a:srgbClr val="000000"/>
                </a:solidFill>
                <a:effectLst/>
                <a:latin typeface="Arial" panose="020B0604020202020204" pitchFamily="34" charset="0"/>
              </a:rPr>
              <a:t>The big idea with Swarm is delegation. Picture this: agents can hand off tasks to one another using a special tool call. What’s neat is that every agent shares the same message context—they’re all in sync throughout the process. This setup lets each agent decide locally who should take on a task next, rather than relying on some central boss like you’d see in a setup like </a:t>
            </a:r>
            <a:r>
              <a:rPr lang="en-US" dirty="0" err="1">
                <a:solidFill>
                  <a:srgbClr val="000000"/>
                </a:solidFill>
                <a:effectLst/>
                <a:latin typeface="Arial" panose="020B0604020202020204" pitchFamily="34" charset="0"/>
              </a:rPr>
              <a:t>SelectorGroupChat</a:t>
            </a:r>
            <a:r>
              <a:rPr lang="en-US" dirty="0">
                <a:solidFill>
                  <a:srgbClr val="000000"/>
                </a:solidFill>
                <a:effectLst/>
                <a:latin typeface="Arial" panose="020B0604020202020204" pitchFamily="34" charset="0"/>
              </a:rPr>
              <a:t>.</a:t>
            </a:r>
          </a:p>
          <a:p>
            <a:pPr rtl="0"/>
            <a:r>
              <a:rPr lang="en-US" dirty="0">
                <a:solidFill>
                  <a:srgbClr val="000000"/>
                </a:solidFill>
                <a:effectLst/>
                <a:latin typeface="Arial" panose="020B0604020202020204" pitchFamily="34" charset="0"/>
              </a:rPr>
              <a:t>Customization Note</a:t>
            </a:r>
          </a:p>
          <a:p>
            <a:pPr rtl="0"/>
            <a:endParaRPr lang="en-US" dirty="0">
              <a:solidFill>
                <a:srgbClr val="000000"/>
              </a:solidFill>
              <a:effectLst/>
              <a:latin typeface="Arial" panose="020B0604020202020204" pitchFamily="34" charset="0"/>
            </a:endParaRPr>
          </a:p>
          <a:p>
            <a:pPr rtl="0">
              <a:buFont typeface="Arial" panose="020B0604020202020204" pitchFamily="34" charset="0"/>
              <a:buChar char="•"/>
            </a:pPr>
            <a:r>
              <a:rPr lang="en-US" dirty="0">
                <a:solidFill>
                  <a:srgbClr val="000000"/>
                </a:solidFill>
                <a:effectLst/>
                <a:latin typeface="Arial" panose="020B0604020202020204" pitchFamily="34" charset="0"/>
              </a:rPr>
              <a:t>Swarm’s designed to be easy to use with its high-level API, which is great for getting started. But if you’re someone who likes to tinker and needs more control—like customizing things beyond what Swarm offers out of the box—you can check out the Handoff Pattern in the Core API documentation. That lets you build your own version of Swarm tailored to your needs.</a:t>
            </a:r>
          </a:p>
          <a:p>
            <a:pPr rtl="0"/>
            <a:r>
              <a:rPr lang="en-US" dirty="0">
                <a:solidFill>
                  <a:srgbClr val="000000"/>
                </a:solidFill>
                <a:effectLst/>
                <a:latin typeface="Arial" panose="020B0604020202020204" pitchFamily="34" charset="0"/>
              </a:rPr>
              <a:t>How Swarm Operates</a:t>
            </a:r>
          </a:p>
          <a:p>
            <a:pPr rtl="0"/>
            <a:endParaRPr lang="en-US" dirty="0">
              <a:solidFill>
                <a:srgbClr val="000000"/>
              </a:solidFill>
              <a:effectLst/>
              <a:latin typeface="Arial" panose="020B0604020202020204" pitchFamily="34" charset="0"/>
            </a:endParaRPr>
          </a:p>
          <a:p>
            <a:pPr rtl="0">
              <a:buFont typeface="Arial" panose="020B0604020202020204" pitchFamily="34" charset="0"/>
              <a:buChar char="•"/>
            </a:pPr>
            <a:r>
              <a:rPr lang="en-US" dirty="0">
                <a:solidFill>
                  <a:srgbClr val="000000"/>
                </a:solidFill>
                <a:effectLst/>
                <a:latin typeface="Arial" panose="020B0604020202020204" pitchFamily="34" charset="0"/>
              </a:rPr>
              <a:t>So, how does Swarm actually work? Think of it like a group chat where agents take turns chiming in. It’s got some similarities to setups like </a:t>
            </a:r>
            <a:r>
              <a:rPr lang="en-US" dirty="0" err="1">
                <a:solidFill>
                  <a:srgbClr val="000000"/>
                </a:solidFill>
                <a:effectLst/>
                <a:latin typeface="Arial" panose="020B0604020202020204" pitchFamily="34" charset="0"/>
              </a:rPr>
              <a:t>SelectorGroupChat</a:t>
            </a:r>
            <a:r>
              <a:rPr lang="en-US" dirty="0">
                <a:solidFill>
                  <a:srgbClr val="000000"/>
                </a:solidFill>
                <a:effectLst/>
                <a:latin typeface="Arial" panose="020B0604020202020204" pitchFamily="34" charset="0"/>
              </a:rPr>
              <a:t> or </a:t>
            </a:r>
            <a:r>
              <a:rPr lang="en-US" dirty="0" err="1">
                <a:solidFill>
                  <a:srgbClr val="000000"/>
                </a:solidFill>
                <a:effectLst/>
                <a:latin typeface="Arial" panose="020B0604020202020204" pitchFamily="34" charset="0"/>
              </a:rPr>
              <a:t>RoundRobinGroupChat</a:t>
            </a:r>
            <a:r>
              <a:rPr lang="en-US" dirty="0">
                <a:solidFill>
                  <a:srgbClr val="000000"/>
                </a:solidFill>
                <a:effectLst/>
                <a:latin typeface="Arial" panose="020B0604020202020204" pitchFamily="34" charset="0"/>
              </a:rPr>
              <a:t>, where all the agents broadcast their responses and stay on the same page with a shared message context. The twist with Swarm is how it picks the next speaker—it’s all based on the latest </a:t>
            </a:r>
            <a:r>
              <a:rPr lang="en-US" dirty="0" err="1">
                <a:solidFill>
                  <a:srgbClr val="000000"/>
                </a:solidFill>
                <a:effectLst/>
                <a:latin typeface="Arial" panose="020B0604020202020204" pitchFamily="34" charset="0"/>
              </a:rPr>
              <a:t>HandoffMessage</a:t>
            </a:r>
            <a:r>
              <a:rPr lang="en-US" dirty="0">
                <a:solidFill>
                  <a:srgbClr val="000000"/>
                </a:solidFill>
                <a:effectLst/>
                <a:latin typeface="Arial" panose="020B0604020202020204" pitchFamily="34" charset="0"/>
              </a:rPr>
              <a:t> in the conversation. Each agent can throw out a </a:t>
            </a:r>
            <a:r>
              <a:rPr lang="en-US" dirty="0" err="1">
                <a:solidFill>
                  <a:srgbClr val="000000"/>
                </a:solidFill>
                <a:effectLst/>
                <a:latin typeface="Arial" panose="020B0604020202020204" pitchFamily="34" charset="0"/>
              </a:rPr>
              <a:t>HandoffMessage</a:t>
            </a:r>
            <a:r>
              <a:rPr lang="en-US" dirty="0">
                <a:solidFill>
                  <a:srgbClr val="000000"/>
                </a:solidFill>
                <a:effectLst/>
                <a:latin typeface="Arial" panose="020B0604020202020204" pitchFamily="34" charset="0"/>
              </a:rPr>
              <a:t> to say, ‘Hey, you take it from here!’ For example, if you’re using an </a:t>
            </a:r>
            <a:r>
              <a:rPr lang="en-US" dirty="0" err="1">
                <a:solidFill>
                  <a:srgbClr val="000000"/>
                </a:solidFill>
                <a:effectLst/>
                <a:latin typeface="Arial" panose="020B0604020202020204" pitchFamily="34" charset="0"/>
              </a:rPr>
              <a:t>AssistantAgent</a:t>
            </a:r>
            <a:r>
              <a:rPr lang="en-US" dirty="0">
                <a:solidFill>
                  <a:srgbClr val="000000"/>
                </a:solidFill>
                <a:effectLst/>
                <a:latin typeface="Arial" panose="020B0604020202020204" pitchFamily="34" charset="0"/>
              </a:rPr>
              <a:t>, you can set the handoffs argument to list out which agents it can pass tasks to. And if you want to get creative, you can use Handoff to tweak the message content or change how those handoffs happen.</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Process Overview</a:t>
            </a:r>
          </a:p>
          <a:p>
            <a:pPr rtl="0">
              <a:buFont typeface="Arial" panose="020B0604020202020204" pitchFamily="34" charset="0"/>
              <a:buChar char="•"/>
            </a:pPr>
            <a:r>
              <a:rPr lang="en-US" dirty="0">
                <a:solidFill>
                  <a:srgbClr val="000000"/>
                </a:solidFill>
                <a:effectLst/>
                <a:latin typeface="Arial" panose="020B0604020202020204" pitchFamily="34" charset="0"/>
              </a:rPr>
              <a:t>Here’s how the whole thing flows: Every agent can generate a </a:t>
            </a:r>
            <a:r>
              <a:rPr lang="en-US" dirty="0" err="1">
                <a:solidFill>
                  <a:srgbClr val="000000"/>
                </a:solidFill>
                <a:effectLst/>
                <a:latin typeface="Arial" panose="020B0604020202020204" pitchFamily="34" charset="0"/>
              </a:rPr>
              <a:t>HandoffMessage</a:t>
            </a:r>
            <a:r>
              <a:rPr lang="en-US" dirty="0">
                <a:solidFill>
                  <a:srgbClr val="000000"/>
                </a:solidFill>
                <a:effectLst/>
                <a:latin typeface="Arial" panose="020B0604020202020204" pitchFamily="34" charset="0"/>
              </a:rPr>
              <a:t> to suggest who’s up next. When the team kicks off a task, the first agent jumps in, works on it, and decides right then and there if it’s time to pass it off—and to whom. If it sends a </a:t>
            </a:r>
            <a:r>
              <a:rPr lang="en-US" dirty="0" err="1">
                <a:solidFill>
                  <a:srgbClr val="000000"/>
                </a:solidFill>
                <a:effectLst/>
                <a:latin typeface="Arial" panose="020B0604020202020204" pitchFamily="34" charset="0"/>
              </a:rPr>
              <a:t>HandoffMessage</a:t>
            </a:r>
            <a:r>
              <a:rPr lang="en-US" dirty="0">
                <a:solidFill>
                  <a:srgbClr val="000000"/>
                </a:solidFill>
                <a:effectLst/>
                <a:latin typeface="Arial" panose="020B0604020202020204" pitchFamily="34" charset="0"/>
              </a:rPr>
              <a:t>, the next agent picks up the ball, with the full conversation history in hand. This back-and-forth keeps going until the task’s done or we hit some kind of stopping point.</a:t>
            </a:r>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a:solidFill>
                  <a:srgbClr val="000000"/>
                </a:solidFill>
                <a:effectLst/>
                <a:latin typeface="Arial" panose="020B0604020202020204" pitchFamily="34" charset="0"/>
              </a:rPr>
              <a:t>Opening Hook</a:t>
            </a:r>
          </a:p>
          <a:p>
            <a:pPr rtl="0"/>
            <a:endParaRPr lang="en-US" b="1" dirty="0">
              <a:solidFill>
                <a:srgbClr val="000000"/>
              </a:solidFill>
              <a:effectLst/>
              <a:latin typeface="Arial" panose="020B0604020202020204" pitchFamily="34" charset="0"/>
            </a:endParaRPr>
          </a:p>
          <a:p>
            <a:pPr rtl="0"/>
            <a:r>
              <a:rPr lang="en-US" dirty="0">
                <a:solidFill>
                  <a:srgbClr val="000000"/>
                </a:solidFill>
                <a:effectLst/>
                <a:latin typeface="Arial" panose="020B0604020202020204" pitchFamily="34" charset="0"/>
              </a:rPr>
              <a:t>Picture this: a team of AI agents collaborating like a well-oiled machine, tackling everything from web browsing to file management to coding—all without breaking a sweat. That’s </a:t>
            </a:r>
            <a:r>
              <a:rPr lang="en-US" dirty="0" err="1">
                <a:solidFill>
                  <a:srgbClr val="000000"/>
                </a:solidFill>
                <a:effectLst/>
                <a:latin typeface="Arial" panose="020B0604020202020204" pitchFamily="34" charset="0"/>
              </a:rPr>
              <a:t>Magentic</a:t>
            </a:r>
            <a:r>
              <a:rPr lang="en-US" dirty="0">
                <a:solidFill>
                  <a:srgbClr val="000000"/>
                </a:solidFill>
                <a:effectLst/>
                <a:latin typeface="Arial" panose="020B0604020202020204" pitchFamily="34" charset="0"/>
              </a:rPr>
              <a:t>-One in a nutshell! It’s a generalist multi-agent system built to handle open-ended tasks across all sorts of domains, and it’s a pretty big deal in the world of AI. When it dropped in November 2024, it was turning heads by hitting competitive scores on a bunch of agentic benchmarks. If you’re into the numbers, there’s a technical report with all the juicy details—definitely worth a look.</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What </a:t>
            </a:r>
            <a:r>
              <a:rPr lang="en-US" b="1" dirty="0" err="1">
                <a:solidFill>
                  <a:srgbClr val="000000"/>
                </a:solidFill>
                <a:effectLst/>
                <a:latin typeface="Arial" panose="020B0604020202020204" pitchFamily="34" charset="0"/>
              </a:rPr>
              <a:t>Magentic</a:t>
            </a:r>
            <a:r>
              <a:rPr lang="en-US" b="1" dirty="0">
                <a:solidFill>
                  <a:srgbClr val="000000"/>
                </a:solidFill>
                <a:effectLst/>
                <a:latin typeface="Arial" panose="020B0604020202020204" pitchFamily="34" charset="0"/>
              </a:rPr>
              <a:t>-One Is and Why It Matters</a:t>
            </a:r>
          </a:p>
          <a:p>
            <a:pPr rtl="0"/>
            <a:endParaRPr lang="en-US" b="1" dirty="0">
              <a:solidFill>
                <a:srgbClr val="000000"/>
              </a:solidFill>
              <a:effectLst/>
              <a:latin typeface="Arial" panose="020B0604020202020204" pitchFamily="34" charset="0"/>
            </a:endParaRPr>
          </a:p>
          <a:p>
            <a:pPr rtl="0"/>
            <a:r>
              <a:rPr lang="en-US" dirty="0">
                <a:solidFill>
                  <a:srgbClr val="000000"/>
                </a:solidFill>
                <a:effectLst/>
                <a:latin typeface="Arial" panose="020B0604020202020204" pitchFamily="34" charset="0"/>
              </a:rPr>
              <a:t>So, what makes </a:t>
            </a:r>
            <a:r>
              <a:rPr lang="en-US" dirty="0" err="1">
                <a:solidFill>
                  <a:srgbClr val="000000"/>
                </a:solidFill>
                <a:effectLst/>
                <a:latin typeface="Arial" panose="020B0604020202020204" pitchFamily="34" charset="0"/>
              </a:rPr>
              <a:t>Magentic</a:t>
            </a:r>
            <a:r>
              <a:rPr lang="en-US" dirty="0">
                <a:solidFill>
                  <a:srgbClr val="000000"/>
                </a:solidFill>
                <a:effectLst/>
                <a:latin typeface="Arial" panose="020B0604020202020204" pitchFamily="34" charset="0"/>
              </a:rPr>
              <a:t>-One special? It’s like a digital Swiss Army knife—it’s versatile, powerful, and designed to step up where single-agent systems might struggle. Whether you need it to dig through files, surf the web, or whip up some code, it’s got you covered. This isn’t just a small tweak to existing tech—it’s a significant leap forward for multi-agent systems, and the benchmarks back that up.</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Evolution and Implementation</a:t>
            </a:r>
          </a:p>
          <a:p>
            <a:pPr rtl="0"/>
            <a:r>
              <a:rPr lang="en-US" dirty="0">
                <a:solidFill>
                  <a:srgbClr val="000000"/>
                </a:solidFill>
                <a:effectLst/>
                <a:latin typeface="Arial" panose="020B0604020202020204" pitchFamily="34" charset="0"/>
              </a:rPr>
              <a:t>Let’s talk about how it’s built. When </a:t>
            </a:r>
            <a:r>
              <a:rPr lang="en-US" dirty="0" err="1">
                <a:solidFill>
                  <a:srgbClr val="000000"/>
                </a:solidFill>
                <a:effectLst/>
                <a:latin typeface="Arial" panose="020B0604020202020204" pitchFamily="34" charset="0"/>
              </a:rPr>
              <a:t>Magentic</a:t>
            </a:r>
            <a:r>
              <a:rPr lang="en-US" dirty="0">
                <a:solidFill>
                  <a:srgbClr val="000000"/>
                </a:solidFill>
                <a:effectLst/>
                <a:latin typeface="Arial" panose="020B0604020202020204" pitchFamily="34" charset="0"/>
              </a:rPr>
              <a:t>-One first launched, it was running on the </a:t>
            </a:r>
            <a:r>
              <a:rPr lang="en-US" dirty="0" err="1">
                <a:solidFill>
                  <a:srgbClr val="000000"/>
                </a:solidFill>
                <a:effectLst/>
                <a:latin typeface="Arial" panose="020B0604020202020204" pitchFamily="34" charset="0"/>
              </a:rPr>
              <a:t>autogen</a:t>
            </a:r>
            <a:r>
              <a:rPr lang="en-US" dirty="0">
                <a:solidFill>
                  <a:srgbClr val="000000"/>
                </a:solidFill>
                <a:effectLst/>
                <a:latin typeface="Arial" panose="020B0604020202020204" pitchFamily="34" charset="0"/>
              </a:rPr>
              <a:t>-core library—solid, but a bit rigid. Since then, we’ve moved it over to </a:t>
            </a:r>
            <a:r>
              <a:rPr lang="en-US" dirty="0" err="1">
                <a:solidFill>
                  <a:srgbClr val="000000"/>
                </a:solidFill>
                <a:effectLst/>
                <a:latin typeface="Arial" panose="020B0604020202020204" pitchFamily="34" charset="0"/>
              </a:rPr>
              <a:t>autogen-agentchat</a:t>
            </a:r>
            <a:r>
              <a:rPr lang="en-US" dirty="0">
                <a:solidFill>
                  <a:srgbClr val="000000"/>
                </a:solidFill>
                <a:effectLst/>
                <a:latin typeface="Arial" panose="020B0604020202020204" pitchFamily="34" charset="0"/>
              </a:rPr>
              <a:t>, and that’s a game-changer. It’s now more modular and way easier to use, so you can slot it into your own projects without a headache. The orchestrator—called </a:t>
            </a:r>
            <a:r>
              <a:rPr lang="en-US" dirty="0" err="1">
                <a:solidFill>
                  <a:srgbClr val="000000"/>
                </a:solidFill>
                <a:effectLst/>
                <a:latin typeface="Arial" panose="020B0604020202020204" pitchFamily="34" charset="0"/>
              </a:rPr>
              <a:t>MagenticOneGroupChat</a:t>
            </a:r>
            <a:r>
              <a:rPr lang="en-US" dirty="0">
                <a:solidFill>
                  <a:srgbClr val="000000"/>
                </a:solidFill>
                <a:effectLst/>
                <a:latin typeface="Arial" panose="020B0604020202020204" pitchFamily="34" charset="0"/>
              </a:rPr>
              <a:t>—is now just an </a:t>
            </a:r>
            <a:r>
              <a:rPr lang="en-US" dirty="0" err="1">
                <a:solidFill>
                  <a:srgbClr val="000000"/>
                </a:solidFill>
                <a:effectLst/>
                <a:latin typeface="Arial" panose="020B0604020202020204" pitchFamily="34" charset="0"/>
              </a:rPr>
              <a:t>AgentChat</a:t>
            </a:r>
            <a:r>
              <a:rPr lang="en-US" dirty="0">
                <a:solidFill>
                  <a:srgbClr val="000000"/>
                </a:solidFill>
                <a:effectLst/>
                <a:latin typeface="Arial" panose="020B0604020202020204" pitchFamily="34" charset="0"/>
              </a:rPr>
              <a:t> team, which means it plays nice with all the standard </a:t>
            </a:r>
            <a:r>
              <a:rPr lang="en-US" dirty="0" err="1">
                <a:solidFill>
                  <a:srgbClr val="000000"/>
                </a:solidFill>
                <a:effectLst/>
                <a:latin typeface="Arial" panose="020B0604020202020204" pitchFamily="34" charset="0"/>
              </a:rPr>
              <a:t>AgentChat</a:t>
            </a:r>
            <a:r>
              <a:rPr lang="en-US" dirty="0">
                <a:solidFill>
                  <a:srgbClr val="000000"/>
                </a:solidFill>
                <a:effectLst/>
                <a:latin typeface="Arial" panose="020B0604020202020204" pitchFamily="34" charset="0"/>
              </a:rPr>
              <a:t> agents and features. Plus, the specialized agents—like </a:t>
            </a:r>
            <a:r>
              <a:rPr lang="en-US" dirty="0" err="1">
                <a:solidFill>
                  <a:srgbClr val="000000"/>
                </a:solidFill>
                <a:effectLst/>
                <a:latin typeface="Arial" panose="020B0604020202020204" pitchFamily="34" charset="0"/>
              </a:rPr>
              <a:t>MultimodalWebSurfer</a:t>
            </a:r>
            <a:r>
              <a:rPr lang="en-US" dirty="0">
                <a:solidFill>
                  <a:srgbClr val="000000"/>
                </a:solidFill>
                <a:effectLst/>
                <a:latin typeface="Arial" panose="020B0604020202020204" pitchFamily="34" charset="0"/>
              </a:rPr>
              <a:t> for web tasks, </a:t>
            </a:r>
            <a:r>
              <a:rPr lang="en-US" dirty="0" err="1">
                <a:solidFill>
                  <a:srgbClr val="000000"/>
                </a:solidFill>
                <a:effectLst/>
                <a:latin typeface="Arial" panose="020B0604020202020204" pitchFamily="34" charset="0"/>
              </a:rPr>
              <a:t>FileSurfer</a:t>
            </a:r>
            <a:r>
              <a:rPr lang="en-US" dirty="0">
                <a:solidFill>
                  <a:srgbClr val="000000"/>
                </a:solidFill>
                <a:effectLst/>
                <a:latin typeface="Arial" panose="020B0604020202020204" pitchFamily="34" charset="0"/>
              </a:rPr>
              <a:t> for file handling, and </a:t>
            </a:r>
            <a:r>
              <a:rPr lang="en-US" dirty="0" err="1">
                <a:solidFill>
                  <a:srgbClr val="000000"/>
                </a:solidFill>
                <a:effectLst/>
                <a:latin typeface="Arial" panose="020B0604020202020204" pitchFamily="34" charset="0"/>
              </a:rPr>
              <a:t>MagenticOneCoderAgent</a:t>
            </a:r>
            <a:r>
              <a:rPr lang="en-US" dirty="0">
                <a:solidFill>
                  <a:srgbClr val="000000"/>
                </a:solidFill>
                <a:effectLst/>
                <a:latin typeface="Arial" panose="020B0604020202020204" pitchFamily="34" charset="0"/>
              </a:rPr>
              <a:t> for coding—are now available as standalone </a:t>
            </a:r>
            <a:r>
              <a:rPr lang="en-US" dirty="0" err="1">
                <a:solidFill>
                  <a:srgbClr val="000000"/>
                </a:solidFill>
                <a:effectLst/>
                <a:latin typeface="Arial" panose="020B0604020202020204" pitchFamily="34" charset="0"/>
              </a:rPr>
              <a:t>AgentChat</a:t>
            </a:r>
            <a:r>
              <a:rPr lang="en-US" dirty="0">
                <a:solidFill>
                  <a:srgbClr val="000000"/>
                </a:solidFill>
                <a:effectLst/>
                <a:latin typeface="Arial" panose="020B0604020202020204" pitchFamily="34" charset="0"/>
              </a:rPr>
              <a:t> agents. You can mix and match them in any </a:t>
            </a:r>
            <a:r>
              <a:rPr lang="en-US" dirty="0" err="1">
                <a:solidFill>
                  <a:srgbClr val="000000"/>
                </a:solidFill>
                <a:effectLst/>
                <a:latin typeface="Arial" panose="020B0604020202020204" pitchFamily="34" charset="0"/>
              </a:rPr>
              <a:t>AgentChat</a:t>
            </a:r>
            <a:r>
              <a:rPr lang="en-US" dirty="0">
                <a:solidFill>
                  <a:srgbClr val="000000"/>
                </a:solidFill>
                <a:effectLst/>
                <a:latin typeface="Arial" panose="020B0604020202020204" pitchFamily="34" charset="0"/>
              </a:rPr>
              <a:t> workflow, not just </a:t>
            </a:r>
            <a:r>
              <a:rPr lang="en-US" dirty="0" err="1">
                <a:solidFill>
                  <a:srgbClr val="000000"/>
                </a:solidFill>
                <a:effectLst/>
                <a:latin typeface="Arial" panose="020B0604020202020204" pitchFamily="34" charset="0"/>
              </a:rPr>
              <a:t>Magentic</a:t>
            </a:r>
            <a:r>
              <a:rPr lang="en-US" dirty="0">
                <a:solidFill>
                  <a:srgbClr val="000000"/>
                </a:solidFill>
                <a:effectLst/>
                <a:latin typeface="Arial" panose="020B0604020202020204" pitchFamily="34" charset="0"/>
              </a:rPr>
              <a:t>-One. And if you want the full experience with zero fuss, there’s a helper class called </a:t>
            </a:r>
            <a:r>
              <a:rPr lang="en-US" dirty="0" err="1">
                <a:solidFill>
                  <a:srgbClr val="000000"/>
                </a:solidFill>
                <a:effectLst/>
                <a:latin typeface="Arial" panose="020B0604020202020204" pitchFamily="34" charset="0"/>
              </a:rPr>
              <a:t>MagenticOne</a:t>
            </a:r>
            <a:r>
              <a:rPr lang="en-US" dirty="0">
                <a:solidFill>
                  <a:srgbClr val="000000"/>
                </a:solidFill>
                <a:effectLst/>
                <a:latin typeface="Arial" panose="020B0604020202020204" pitchFamily="34" charset="0"/>
              </a:rPr>
              <a:t> that ties it all together, just like in the original paper.</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Extra Resources</a:t>
            </a:r>
          </a:p>
          <a:p>
            <a:pPr rtl="0"/>
            <a:r>
              <a:rPr lang="en-US" dirty="0">
                <a:solidFill>
                  <a:srgbClr val="000000"/>
                </a:solidFill>
                <a:effectLst/>
                <a:latin typeface="Arial" panose="020B0604020202020204" pitchFamily="34" charset="0"/>
              </a:rPr>
              <a:t>Want to dive deeper? We’ve got a blog post and that technical report I mentioned earlier. They’re packed with insights on how </a:t>
            </a:r>
            <a:r>
              <a:rPr lang="en-US" dirty="0" err="1">
                <a:solidFill>
                  <a:srgbClr val="000000"/>
                </a:solidFill>
                <a:effectLst/>
                <a:latin typeface="Arial" panose="020B0604020202020204" pitchFamily="34" charset="0"/>
              </a:rPr>
              <a:t>Magentic</a:t>
            </a:r>
            <a:r>
              <a:rPr lang="en-US" dirty="0">
                <a:solidFill>
                  <a:srgbClr val="000000"/>
                </a:solidFill>
                <a:effectLst/>
                <a:latin typeface="Arial" panose="020B0604020202020204" pitchFamily="34" charset="0"/>
              </a:rPr>
              <a:t>-One works and what it can do—perfect for anyone who loves the behind-the-scenes stuff.</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Caution: Using It Responsibly</a:t>
            </a:r>
          </a:p>
          <a:p>
            <a:pPr rtl="0"/>
            <a:r>
              <a:rPr lang="en-US" dirty="0">
                <a:solidFill>
                  <a:srgbClr val="000000"/>
                </a:solidFill>
                <a:effectLst/>
                <a:latin typeface="Arial" panose="020B0604020202020204" pitchFamily="34" charset="0"/>
              </a:rPr>
              <a:t>Alright, a quick heads-up before we wrap up. </a:t>
            </a:r>
            <a:r>
              <a:rPr lang="en-US" dirty="0" err="1">
                <a:solidFill>
                  <a:srgbClr val="000000"/>
                </a:solidFill>
                <a:effectLst/>
                <a:latin typeface="Arial" panose="020B0604020202020204" pitchFamily="34" charset="0"/>
              </a:rPr>
              <a:t>Magentic</a:t>
            </a:r>
            <a:r>
              <a:rPr lang="en-US" dirty="0">
                <a:solidFill>
                  <a:srgbClr val="000000"/>
                </a:solidFill>
                <a:effectLst/>
                <a:latin typeface="Arial" panose="020B0604020202020204" pitchFamily="34" charset="0"/>
              </a:rPr>
              <a:t>-One is powerful, but it’s interacting with a digital world built for humans, so there are some risks to watch out for. Think of it like handing a power tool to a skilled worker—you wouldn’t let them use it without safety gear. Here’s how to keep it safe:</a:t>
            </a:r>
          </a:p>
          <a:p>
            <a:pPr rtl="0">
              <a:buFont typeface="Arial" panose="020B0604020202020204" pitchFamily="34" charset="0"/>
              <a:buChar char="•"/>
            </a:pPr>
            <a:r>
              <a:rPr lang="en-US" dirty="0">
                <a:solidFill>
                  <a:srgbClr val="000000"/>
                </a:solidFill>
                <a:effectLst/>
                <a:latin typeface="Arial" panose="020B0604020202020204" pitchFamily="34" charset="0"/>
              </a:rPr>
              <a:t>Use Containers: Run everything in Docker containers to box the agents in and protect your system.</a:t>
            </a:r>
          </a:p>
          <a:p>
            <a:pPr rtl="0">
              <a:buFont typeface="Arial" panose="020B0604020202020204" pitchFamily="34" charset="0"/>
              <a:buChar char="•"/>
            </a:pPr>
            <a:r>
              <a:rPr lang="en-US" dirty="0">
                <a:solidFill>
                  <a:srgbClr val="000000"/>
                </a:solidFill>
                <a:effectLst/>
                <a:latin typeface="Arial" panose="020B0604020202020204" pitchFamily="34" charset="0"/>
              </a:rPr>
              <a:t>Virtual Environment: Keep them in a sandbox so they can’t poke around in sensitive areas.</a:t>
            </a:r>
          </a:p>
          <a:p>
            <a:pPr rtl="0">
              <a:buFont typeface="Arial" panose="020B0604020202020204" pitchFamily="34" charset="0"/>
              <a:buChar char="•"/>
            </a:pPr>
            <a:r>
              <a:rPr lang="en-US" dirty="0">
                <a:solidFill>
                  <a:srgbClr val="000000"/>
                </a:solidFill>
                <a:effectLst/>
                <a:latin typeface="Arial" panose="020B0604020202020204" pitchFamily="34" charset="0"/>
              </a:rPr>
              <a:t>Monitor Logs: Check what they’re up to during and after tasks—catch any odd moves early.</a:t>
            </a:r>
          </a:p>
          <a:p>
            <a:pPr rtl="0">
              <a:buFont typeface="Arial" panose="020B0604020202020204" pitchFamily="34" charset="0"/>
              <a:buChar char="•"/>
            </a:pPr>
            <a:r>
              <a:rPr lang="en-US" dirty="0">
                <a:solidFill>
                  <a:srgbClr val="000000"/>
                </a:solidFill>
                <a:effectLst/>
                <a:latin typeface="Arial" panose="020B0604020202020204" pitchFamily="34" charset="0"/>
              </a:rPr>
              <a:t>Human Oversight: Have a human nearby to supervise, especially for big tasks. No fully unsupervised adventures!</a:t>
            </a:r>
          </a:p>
          <a:p>
            <a:pPr rtl="0">
              <a:buFont typeface="Arial" panose="020B0604020202020204" pitchFamily="34" charset="0"/>
              <a:buChar char="•"/>
            </a:pPr>
            <a:r>
              <a:rPr lang="en-US" dirty="0">
                <a:solidFill>
                  <a:srgbClr val="000000"/>
                </a:solidFill>
                <a:effectLst/>
                <a:latin typeface="Arial" panose="020B0604020202020204" pitchFamily="34" charset="0"/>
              </a:rPr>
              <a:t>Limit Access: Don’t give them free rein on the internet or other resources unless they need it.</a:t>
            </a:r>
          </a:p>
          <a:p>
            <a:pPr rtl="0">
              <a:buFont typeface="Arial" panose="020B0604020202020204" pitchFamily="34" charset="0"/>
              <a:buChar char="•"/>
            </a:pPr>
            <a:r>
              <a:rPr lang="en-US" dirty="0">
                <a:solidFill>
                  <a:srgbClr val="000000"/>
                </a:solidFill>
                <a:effectLst/>
                <a:latin typeface="Arial" panose="020B0604020202020204" pitchFamily="34" charset="0"/>
              </a:rPr>
              <a:t>Safeguard Data: Lock away sensitive info—they don’t need to see your secrets.</a:t>
            </a:r>
          </a:p>
          <a:p>
            <a:pPr rtl="0"/>
            <a:r>
              <a:rPr lang="en-US" dirty="0">
                <a:solidFill>
                  <a:srgbClr val="000000"/>
                </a:solidFill>
                <a:effectLst/>
                <a:latin typeface="Arial" panose="020B0604020202020204" pitchFamily="34" charset="0"/>
              </a:rPr>
              <a:t>Oh, and heads-up: agents might try funny stuff sometimes, like clicking ‘accept’ on cookie pop-ups or even asking humans for help. Plus, there’s a chance of prompt injection attacks from webpages sneaking in tricky instructions. So, always run it in a controlled setup and keep an eye on things.</a:t>
            </a:r>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Char char="•"/>
            </a:pPr>
            <a:r>
              <a:rPr lang="en-US" dirty="0">
                <a:solidFill>
                  <a:srgbClr val="000000"/>
                </a:solidFill>
                <a:effectLst/>
                <a:latin typeface="Arial" panose="020B0604020202020204" pitchFamily="34" charset="0"/>
              </a:rPr>
              <a:t>Sequential Workflow is a multi-agent pattern where agents tackle tasks in a fixed order, like a production line. Each agent handles a specific job, processes input, and passes it to the next, ensuring a predictable outcome.</a:t>
            </a:r>
          </a:p>
          <a:p>
            <a:pPr rtl="0">
              <a:buFont typeface="Arial" panose="020B0604020202020204" pitchFamily="34" charset="0"/>
              <a:buChar char="•"/>
            </a:pPr>
            <a:r>
              <a:rPr lang="en-US" dirty="0">
                <a:solidFill>
                  <a:srgbClr val="000000"/>
                </a:solidFill>
                <a:effectLst/>
                <a:latin typeface="Arial" panose="020B0604020202020204" pitchFamily="34" charset="0"/>
              </a:rPr>
              <a:t>Today’s example: transforming a product description into polished marketing copy using four agents.</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The Pipeline</a:t>
            </a:r>
          </a:p>
          <a:p>
            <a:pPr rtl="0">
              <a:buFont typeface="+mj-lt"/>
              <a:buAutoNum type="arabicPeriod"/>
            </a:pPr>
            <a:r>
              <a:rPr lang="en-US" dirty="0">
                <a:solidFill>
                  <a:srgbClr val="000000"/>
                </a:solidFill>
                <a:effectLst/>
                <a:latin typeface="Arial" panose="020B0604020202020204" pitchFamily="34" charset="0"/>
              </a:rPr>
              <a:t>Concept Extractor Agent: Starts by analyzing the product description. It pulls out key features, target audience, and unique selling points, delivering a clear, structured summary.</a:t>
            </a:r>
          </a:p>
          <a:p>
            <a:pPr rtl="0">
              <a:buFont typeface="+mj-lt"/>
              <a:buAutoNum type="arabicPeriod"/>
            </a:pPr>
            <a:r>
              <a:rPr lang="en-US" dirty="0">
                <a:solidFill>
                  <a:srgbClr val="000000"/>
                </a:solidFill>
                <a:effectLst/>
                <a:latin typeface="Arial" panose="020B0604020202020204" pitchFamily="34" charset="0"/>
              </a:rPr>
              <a:t>Writer Agent: Takes that summary and turns it into engaging marketing copy with a strong narrative.</a:t>
            </a:r>
          </a:p>
          <a:p>
            <a:pPr rtl="0">
              <a:buFont typeface="+mj-lt"/>
              <a:buAutoNum type="arabicPeriod"/>
            </a:pPr>
            <a:r>
              <a:rPr lang="en-US" dirty="0">
                <a:solidFill>
                  <a:srgbClr val="000000"/>
                </a:solidFill>
                <a:effectLst/>
                <a:latin typeface="Arial" panose="020B0604020202020204" pitchFamily="34" charset="0"/>
              </a:rPr>
              <a:t>Format &amp; Proof Agent: Refines the draft—fixes grammar, boosts clarity, and keeps the tone consistent for a pro finish.</a:t>
            </a:r>
          </a:p>
          <a:p>
            <a:pPr rtl="0">
              <a:buFont typeface="+mj-lt"/>
              <a:buAutoNum type="arabicPeriod"/>
            </a:pPr>
            <a:r>
              <a:rPr lang="en-US" dirty="0">
                <a:solidFill>
                  <a:srgbClr val="000000"/>
                </a:solidFill>
                <a:effectLst/>
                <a:latin typeface="Arial" panose="020B0604020202020204" pitchFamily="34" charset="0"/>
              </a:rPr>
              <a:t>User Agent: Hands the final copy to the user, wrapping up the process.</a:t>
            </a:r>
          </a:p>
          <a:p>
            <a:pPr rtl="0">
              <a:buFont typeface="Arial" panose="020B0604020202020204" pitchFamily="34" charset="0"/>
              <a:buChar char="•"/>
            </a:pPr>
            <a:r>
              <a:rPr lang="en-US" dirty="0">
                <a:solidFill>
                  <a:srgbClr val="000000"/>
                </a:solidFill>
                <a:effectLst/>
                <a:latin typeface="Arial" panose="020B0604020202020204" pitchFamily="34" charset="0"/>
              </a:rPr>
              <a:t>How it flows: Each agent’s output feeds the next. It’s a clean, step-by-step handoff that builds to the goal.</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Why It’s Useful</a:t>
            </a:r>
          </a:p>
          <a:p>
            <a:pPr rtl="0">
              <a:buFont typeface="Arial" panose="020B0604020202020204" pitchFamily="34" charset="0"/>
              <a:buChar char="•"/>
            </a:pPr>
            <a:r>
              <a:rPr lang="en-US" dirty="0">
                <a:solidFill>
                  <a:srgbClr val="000000"/>
                </a:solidFill>
                <a:effectLst/>
                <a:latin typeface="Arial" panose="020B0604020202020204" pitchFamily="34" charset="0"/>
              </a:rPr>
              <a:t>Perfect for tasks needing structure and specialization.</a:t>
            </a:r>
          </a:p>
          <a:p>
            <a:pPr rtl="0">
              <a:buFont typeface="Arial" panose="020B0604020202020204" pitchFamily="34" charset="0"/>
              <a:buChar char="•"/>
            </a:pPr>
            <a:r>
              <a:rPr lang="en-US" dirty="0">
                <a:solidFill>
                  <a:srgbClr val="000000"/>
                </a:solidFill>
                <a:effectLst/>
                <a:latin typeface="Arial" panose="020B0604020202020204" pitchFamily="34" charset="0"/>
              </a:rPr>
              <a:t>Deterministic—same inputs, same results.</a:t>
            </a:r>
          </a:p>
          <a:p>
            <a:pPr rtl="0">
              <a:buFont typeface="Arial" panose="020B0604020202020204" pitchFamily="34" charset="0"/>
              <a:buChar char="•"/>
            </a:pPr>
            <a:r>
              <a:rPr lang="en-US" dirty="0">
                <a:solidFill>
                  <a:srgbClr val="000000"/>
                </a:solidFill>
                <a:effectLst/>
                <a:latin typeface="Arial" panose="020B0604020202020204" pitchFamily="34" charset="0"/>
              </a:rPr>
              <a:t>Easy to follow and manage.</a:t>
            </a:r>
          </a:p>
          <a:p>
            <a:pPr rtl="0">
              <a:buFont typeface="Arial" panose="020B0604020202020204" pitchFamily="34" charset="0"/>
              <a:buChar char="•"/>
            </a:pPr>
            <a:r>
              <a:rPr lang="en-US" dirty="0">
                <a:solidFill>
                  <a:srgbClr val="000000"/>
                </a:solidFill>
                <a:effectLst/>
                <a:latin typeface="Arial" panose="020B0604020202020204" pitchFamily="34" charset="0"/>
              </a:rPr>
              <a:t>Visual cue: Picture a relay race—each agent runs their leg and passes the baton, or check the slide’s flowchart if it’s there.</a:t>
            </a:r>
          </a:p>
          <a:p>
            <a:pPr rtl="0">
              <a:buFont typeface="Arial" panose="020B0604020202020204" pitchFamily="34" charset="0"/>
              <a:buChar char="•"/>
            </a:pPr>
            <a:r>
              <a:rPr lang="en-US" dirty="0">
                <a:solidFill>
                  <a:srgbClr val="000000"/>
                </a:solidFill>
                <a:effectLst/>
                <a:latin typeface="Arial" panose="020B0604020202020204" pitchFamily="34" charset="0"/>
              </a:rPr>
              <a:t>Quick note: It’s flexible enough to adapt to different inputs, and you can add monitoring to catch issues.</a:t>
            </a:r>
          </a:p>
          <a:p>
            <a:pPr rtl="0">
              <a:buFont typeface="Arial" panose="020B0604020202020204" pitchFamily="34" charset="0"/>
              <a:buChar char="•"/>
            </a:pPr>
            <a:r>
              <a:rPr lang="en-US" dirty="0">
                <a:solidFill>
                  <a:srgbClr val="000000"/>
                </a:solidFill>
                <a:effectLst/>
                <a:latin typeface="Arial" panose="020B0604020202020204" pitchFamily="34" charset="0"/>
              </a:rPr>
              <a:t>Takeaway: Use this pattern for clear, multi-step processes where every stage matters. Think about applying it to your own projects!</a:t>
            </a:r>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a:solidFill>
                  <a:srgbClr val="000000"/>
                </a:solidFill>
                <a:effectLst/>
                <a:latin typeface="Arial" panose="020B0604020202020204" pitchFamily="34" charset="0"/>
              </a:rPr>
              <a:t>What it is: </a:t>
            </a:r>
          </a:p>
          <a:p>
            <a:pPr rtl="0"/>
            <a:r>
              <a:rPr lang="en-US" dirty="0">
                <a:solidFill>
                  <a:srgbClr val="000000"/>
                </a:solidFill>
                <a:effectLst/>
                <a:latin typeface="Arial" panose="020B0604020202020204" pitchFamily="34" charset="0"/>
              </a:rPr>
              <a:t>Group chat is a design pattern where a team of specialized agents—like a writer, illustrator, or editor—collaborate by sharing a single thread of messages. They all subscribe and publish to the same topic, working together on tasks like a children’s storybook. You can even add a human agent to steer the group when needed.</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How it works</a:t>
            </a:r>
            <a:r>
              <a:rPr lang="en-US" dirty="0">
                <a:solidFill>
                  <a:srgbClr val="000000"/>
                </a:solidFill>
                <a:effectLst/>
                <a:latin typeface="Arial" panose="020B0604020202020204" pitchFamily="34" charset="0"/>
              </a:rPr>
              <a:t>: </a:t>
            </a:r>
          </a:p>
          <a:p>
            <a:pPr rtl="0"/>
            <a:r>
              <a:rPr lang="en-US" dirty="0">
                <a:solidFill>
                  <a:srgbClr val="000000"/>
                </a:solidFill>
                <a:effectLst/>
                <a:latin typeface="Arial" panose="020B0604020202020204" pitchFamily="34" charset="0"/>
              </a:rPr>
              <a:t>Agents take turns posting messages in a sequential flow—only one speaks at a time. A Group Chat Manager controls the order, picking the next speaker after each message. It might use a simple round-robin approach or a smarter AI model (like an LLM) to decide who’s next, depending on your needs.</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Why it’s great</a:t>
            </a:r>
            <a:r>
              <a:rPr lang="en-US" dirty="0">
                <a:solidFill>
                  <a:srgbClr val="000000"/>
                </a:solidFill>
                <a:effectLst/>
                <a:latin typeface="Arial" panose="020B0604020202020204" pitchFamily="34" charset="0"/>
              </a:rPr>
              <a:t>: </a:t>
            </a:r>
          </a:p>
          <a:p>
            <a:pPr rtl="0"/>
            <a:r>
              <a:rPr lang="en-US" dirty="0">
                <a:solidFill>
                  <a:srgbClr val="000000"/>
                </a:solidFill>
                <a:effectLst/>
                <a:latin typeface="Arial" panose="020B0604020202020204" pitchFamily="34" charset="0"/>
              </a:rPr>
              <a:t>It splits tricky tasks into bite-sized pieces, letting each agent focus on their strength. Plus, you can nest group chats into bigger hierarchies for more complex projects.</a:t>
            </a:r>
          </a:p>
          <a:p>
            <a:pPr rtl="0"/>
            <a:endParaRPr lang="en-US" dirty="0">
              <a:solidFill>
                <a:srgbClr val="000000"/>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rgbClr val="000000"/>
                </a:solidFill>
                <a:effectLst/>
                <a:latin typeface="Arial" panose="020B0604020202020204" pitchFamily="34" charset="0"/>
              </a:rPr>
              <a:t>Key takeaway</a:t>
            </a:r>
            <a:r>
              <a:rPr lang="en-US" dirty="0">
                <a:solidFill>
                  <a:srgbClr val="000000"/>
                </a:solidFill>
                <a:effectLst/>
                <a:latin typeface="Arial" panose="020B0604020202020204" pitchFamily="34" charset="0"/>
              </a:rPr>
              <a:t>: Group chat is like a digital assembly line for creative or complex tasks—each agent brings their A-game, one step at a time.</a:t>
            </a:r>
          </a:p>
          <a:p>
            <a:pPr rtl="0"/>
            <a:endParaRPr lang="en-US" dirty="0">
              <a:solidFill>
                <a:srgbClr val="000000"/>
              </a:solidFill>
              <a:effectLst/>
              <a:latin typeface="Arial" panose="020B0604020202020204" pitchFamily="34" charset="0"/>
            </a:endParaRPr>
          </a:p>
          <a:p>
            <a:pPr rtl="0"/>
            <a:endParaRPr lang="en-US" dirty="0">
              <a:solidFill>
                <a:srgbClr val="000000"/>
              </a:solidFill>
              <a:effectLst/>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a:solidFill>
                  <a:srgbClr val="000000"/>
                </a:solidFill>
                <a:effectLst/>
                <a:latin typeface="Arial" panose="020B0604020202020204" pitchFamily="34" charset="0"/>
              </a:rPr>
              <a:t>What is Handoff?</a:t>
            </a:r>
            <a:br>
              <a:rPr lang="en-US" b="1" dirty="0">
                <a:solidFill>
                  <a:srgbClr val="000000"/>
                </a:solidFill>
                <a:effectLst/>
                <a:latin typeface="Arial" panose="020B0604020202020204" pitchFamily="34" charset="0"/>
              </a:rPr>
            </a:br>
            <a:r>
              <a:rPr lang="en-US" dirty="0">
                <a:solidFill>
                  <a:srgbClr val="000000"/>
                </a:solidFill>
                <a:effectLst/>
                <a:latin typeface="Arial" panose="020B0604020202020204" pitchFamily="34" charset="0"/>
              </a:rPr>
              <a:t>Handoff is a multi-agent design pattern pioneered by OpenAI in their experimental Swarm project. It’s like a relay race: agents pass tasks to one another using a special tool call, delegating work to the best-suited teammate.</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Why Use It?</a:t>
            </a:r>
            <a:br>
              <a:rPr lang="en-US" b="1" dirty="0">
                <a:solidFill>
                  <a:srgbClr val="000000"/>
                </a:solidFill>
                <a:effectLst/>
                <a:latin typeface="Arial" panose="020B0604020202020204" pitchFamily="34" charset="0"/>
              </a:rPr>
            </a:br>
            <a:r>
              <a:rPr lang="en-US" dirty="0">
                <a:solidFill>
                  <a:srgbClr val="000000"/>
                </a:solidFill>
                <a:effectLst/>
                <a:latin typeface="Arial" panose="020B0604020202020204" pitchFamily="34" charset="0"/>
              </a:rPr>
              <a:t>This pattern shines in dynamic, collaborative scenarios. It allows agents to hand off tasks based on expertise, boosting efficiency and flexibility when a single agent can’t handle everything.</a:t>
            </a:r>
          </a:p>
          <a:p>
            <a:pPr rtl="0"/>
            <a:endParaRPr lang="en-US" dirty="0">
              <a:solidFill>
                <a:srgbClr val="000000"/>
              </a:solidFill>
              <a:effectLst/>
              <a:latin typeface="Arial" panose="020B0604020202020204" pitchFamily="34" charset="0"/>
            </a:endParaRPr>
          </a:p>
          <a:p>
            <a:pPr rtl="0"/>
            <a:r>
              <a:rPr lang="en-US" b="1" dirty="0" err="1">
                <a:solidFill>
                  <a:srgbClr val="000000"/>
                </a:solidFill>
                <a:effectLst/>
                <a:latin typeface="Arial" panose="020B0604020202020204" pitchFamily="34" charset="0"/>
              </a:rPr>
              <a:t>AutoGen’s</a:t>
            </a:r>
            <a:r>
              <a:rPr lang="en-US" b="1" dirty="0">
                <a:solidFill>
                  <a:srgbClr val="000000"/>
                </a:solidFill>
                <a:effectLst/>
                <a:latin typeface="Arial" panose="020B0604020202020204" pitchFamily="34" charset="0"/>
              </a:rPr>
              <a:t> Take (v0.4+)</a:t>
            </a:r>
            <a:br>
              <a:rPr lang="en-US" b="1" dirty="0">
                <a:solidFill>
                  <a:srgbClr val="000000"/>
                </a:solidFill>
                <a:effectLst/>
                <a:latin typeface="Arial" panose="020B0604020202020204" pitchFamily="34" charset="0"/>
              </a:rPr>
            </a:br>
            <a:r>
              <a:rPr lang="en-US" dirty="0">
                <a:solidFill>
                  <a:srgbClr val="000000"/>
                </a:solidFill>
                <a:effectLst/>
                <a:latin typeface="Arial" panose="020B0604020202020204" pitchFamily="34" charset="0"/>
              </a:rPr>
              <a:t>With </a:t>
            </a:r>
            <a:r>
              <a:rPr lang="en-US" dirty="0" err="1">
                <a:solidFill>
                  <a:srgbClr val="000000"/>
                </a:solidFill>
                <a:effectLst/>
                <a:latin typeface="Arial" panose="020B0604020202020204" pitchFamily="34" charset="0"/>
              </a:rPr>
              <a:t>AutoGen’s</a:t>
            </a:r>
            <a:r>
              <a:rPr lang="en-US" dirty="0">
                <a:solidFill>
                  <a:srgbClr val="000000"/>
                </a:solidFill>
                <a:effectLst/>
                <a:latin typeface="Arial" panose="020B0604020202020204" pitchFamily="34" charset="0"/>
              </a:rPr>
              <a:t> Core API, we’ve implemented handoff using event-driven agents. This approach offers some key advantages over OpenAI’s version and </a:t>
            </a:r>
            <a:r>
              <a:rPr lang="en-US" dirty="0" err="1">
                <a:solidFill>
                  <a:srgbClr val="000000"/>
                </a:solidFill>
                <a:effectLst/>
                <a:latin typeface="Arial" panose="020B0604020202020204" pitchFamily="34" charset="0"/>
              </a:rPr>
              <a:t>AutoGen’s</a:t>
            </a:r>
            <a:r>
              <a:rPr lang="en-US" dirty="0">
                <a:solidFill>
                  <a:srgbClr val="000000"/>
                </a:solidFill>
                <a:effectLst/>
                <a:latin typeface="Arial" panose="020B0604020202020204" pitchFamily="34" charset="0"/>
              </a:rPr>
              <a:t> earlier release (v0.2):</a:t>
            </a:r>
          </a:p>
          <a:p>
            <a:pPr lvl="1" rtl="0">
              <a:buFont typeface="Arial" panose="020B0604020202020204" pitchFamily="34" charset="0"/>
              <a:buChar char="•"/>
            </a:pPr>
            <a:r>
              <a:rPr lang="en-US" dirty="0">
                <a:solidFill>
                  <a:srgbClr val="000000"/>
                </a:solidFill>
                <a:effectLst/>
                <a:latin typeface="Arial" panose="020B0604020202020204" pitchFamily="34" charset="0"/>
              </a:rPr>
              <a:t>Scalability: It leverages a distributed agent runtime, making it ideal for large, distributed environments.</a:t>
            </a:r>
          </a:p>
          <a:p>
            <a:pPr lvl="1" rtl="0">
              <a:buFont typeface="Arial" panose="020B0604020202020204" pitchFamily="34" charset="0"/>
              <a:buChar char="•"/>
            </a:pPr>
            <a:r>
              <a:rPr lang="en-US" dirty="0">
                <a:solidFill>
                  <a:srgbClr val="000000"/>
                </a:solidFill>
                <a:effectLst/>
                <a:latin typeface="Arial" panose="020B0604020202020204" pitchFamily="34" charset="0"/>
              </a:rPr>
              <a:t>Customization: You can bring your own custom-built agents to the table.</a:t>
            </a:r>
          </a:p>
          <a:p>
            <a:pPr lvl="1" rtl="0">
              <a:buFont typeface="Arial" panose="020B0604020202020204" pitchFamily="34" charset="0"/>
              <a:buChar char="•"/>
            </a:pPr>
            <a:r>
              <a:rPr lang="en-US" dirty="0">
                <a:solidFill>
                  <a:srgbClr val="000000"/>
                </a:solidFill>
                <a:effectLst/>
                <a:latin typeface="Arial" panose="020B0604020202020204" pitchFamily="34" charset="0"/>
              </a:rPr>
              <a:t>Integration: The natively async API simplifies connections with UIs and external systems.</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Big Picture</a:t>
            </a:r>
            <a:br>
              <a:rPr lang="en-US" b="1" dirty="0">
                <a:solidFill>
                  <a:srgbClr val="000000"/>
                </a:solidFill>
                <a:effectLst/>
                <a:latin typeface="Arial" panose="020B0604020202020204" pitchFamily="34" charset="0"/>
              </a:rPr>
            </a:br>
            <a:r>
              <a:rPr lang="en-US" dirty="0">
                <a:solidFill>
                  <a:srgbClr val="000000"/>
                </a:solidFill>
                <a:effectLst/>
                <a:latin typeface="Arial" panose="020B0604020202020204" pitchFamily="34" charset="0"/>
              </a:rPr>
              <a:t>Handoff is all about teamwork: agents passing the baton seamlessly to keep the workflow humming toward success.</a:t>
            </a:r>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Reflection
Reflection is a design pattern where an LLM generation is followed by a reflection, which in itself is another LLM generation conditioned on the output of the first one. For example, given a task to write code, the first LLM can generate a code snippet, and the second LLM can generate a critique of the code snippet.
In the context of AutoGen and agents, reflection can be implemented as a pair of agents, where the first agent generates a message and the second agent generates a response to the message. The two agents continue to interact until they reach a stopping condition, such as a maximum number of iterations or an approval from the second agent.
Let’s implement a simple reflection design pattern using AutoGen agents. There will be two agents: a coder agent and a reviewer agent, the coder agent will generate a code snippet, and the reviewer agent will generate a critique of the code snippet.</a:t>
            </a:r>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Think of the telephone game kids play where one person whispers something in another person’s ear, and each person whispers what they heard to the next person. After 20 people down the line, the message they repeat is typically much different than the original message going through the system. This is somewhat how it felt with too many agents in the local chat.</a:t>
            </a:r>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dirty="0">
                <a:solidFill>
                  <a:srgbClr val="161613"/>
                </a:solidFill>
                <a:latin typeface="Inter" pitchFamily="34" charset="0"/>
                <a:ea typeface="Inter" pitchFamily="34" charset="-122"/>
                <a:cs typeface="Inter" pitchFamily="34" charset="-120"/>
              </a:rPr>
              <a:t>What is a multi-agent system? </a:t>
            </a:r>
            <a:r>
              <a:rPr lang="en-US" sz="1200" dirty="0">
                <a:solidFill>
                  <a:srgbClr val="161613"/>
                </a:solidFill>
                <a:latin typeface="Inter" pitchFamily="34" charset="0"/>
                <a:ea typeface="Inter" pitchFamily="34" charset="-122"/>
                <a:cs typeface="Inter" pitchFamily="34" charset="-120"/>
              </a:rPr>
              <a:t>A group of autonomous LLM agents given a set of tools, pattern of communication and directives that can work together to achieve given tasks.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161613"/>
                </a:solidFill>
                <a:latin typeface="Inter" pitchFamily="34" charset="0"/>
                <a:ea typeface="Inter" pitchFamily="34" charset="-122"/>
                <a:cs typeface="Inter" pitchFamily="34" charset="-120"/>
              </a:rPr>
              <a:t>Each agent is a self-contained unit that can be developed, tested, and deployed independently.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161613"/>
                </a:solidFill>
                <a:latin typeface="Inter" pitchFamily="34" charset="0"/>
                <a:ea typeface="Inter" pitchFamily="34" charset="-122"/>
                <a:cs typeface="Inter" pitchFamily="34" charset="-120"/>
              </a:rPr>
              <a:t>This modular design allows agents to be reused across different scenarios and composed into more complex systems.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solidFill>
                  <a:srgbClr val="161613"/>
                </a:solidFill>
                <a:latin typeface="Inter" pitchFamily="34" charset="0"/>
                <a:ea typeface="Inter" pitchFamily="34" charset="-122"/>
                <a:cs typeface="Inter" pitchFamily="34" charset="-120"/>
              </a:rPr>
              <a:t>Agents are inherently </a:t>
            </a:r>
            <a:r>
              <a:rPr lang="en-US" sz="1200" b="1" dirty="0">
                <a:solidFill>
                  <a:srgbClr val="161613"/>
                </a:solidFill>
                <a:latin typeface="Inter" pitchFamily="34" charset="0"/>
                <a:ea typeface="Inter" pitchFamily="34" charset="-122"/>
                <a:cs typeface="Inter" pitchFamily="34" charset="-120"/>
              </a:rPr>
              <a:t>composable</a:t>
            </a:r>
            <a:r>
              <a:rPr lang="en-US" sz="1200" dirty="0">
                <a:solidFill>
                  <a:srgbClr val="161613"/>
                </a:solidFill>
                <a:latin typeface="Inter" pitchFamily="34" charset="0"/>
                <a:ea typeface="Inter" pitchFamily="34" charset="-122"/>
                <a:cs typeface="Inter" pitchFamily="34" charset="-120"/>
              </a:rPr>
              <a:t>: simple agents can be combined to form complex, adaptable applications, where each agent contributes a specific function or service to the overall system.</a:t>
            </a:r>
            <a:endParaRPr lang="en-US" sz="1200" dirty="0"/>
          </a:p>
          <a:p>
            <a:endParaRPr lang="en-US" dirty="0"/>
          </a:p>
          <a:p>
            <a:pPr rtl="0"/>
            <a:r>
              <a:rPr lang="en-US" b="1" dirty="0">
                <a:solidFill>
                  <a:srgbClr val="000000"/>
                </a:solidFill>
                <a:effectLst/>
                <a:latin typeface="Arial" panose="020B0604020202020204" pitchFamily="34" charset="0"/>
              </a:rPr>
              <a:t>Explicit Planning:</a:t>
            </a:r>
            <a:br>
              <a:rPr lang="en-US" dirty="0">
                <a:solidFill>
                  <a:srgbClr val="000000"/>
                </a:solidFill>
                <a:effectLst/>
                <a:latin typeface="Arial" panose="020B0604020202020204" pitchFamily="34" charset="0"/>
              </a:rPr>
            </a:br>
            <a:r>
              <a:rPr lang="en-US" dirty="0">
                <a:solidFill>
                  <a:srgbClr val="000000"/>
                </a:solidFill>
                <a:effectLst/>
                <a:latin typeface="Arial" panose="020B0604020202020204" pitchFamily="34" charset="0"/>
              </a:rPr>
              <a:t>This refers to a structured, predefined approach where the sequence of actions is clearly outlined in advance. Think of it as a detailed roadmap or a step-by-step recipe that agents follow. For example, in a multi-agent system tasked with writing a report, an explicit plan might specify that Agent A gathers data, Agent B analyzes it, Agent C drafts the report, and Agent D edits it—all in that exact order. This plan could be driven by a large language model (LLM) or predefined logic, ensuring each agent knows precisely what to do and when. It’s rigid and predictable, ideal for tasks where clarity and consistency are key.</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Implicit Planning:</a:t>
            </a:r>
            <a:br>
              <a:rPr lang="en-US" dirty="0">
                <a:solidFill>
                  <a:srgbClr val="000000"/>
                </a:solidFill>
                <a:effectLst/>
                <a:latin typeface="Arial" panose="020B0604020202020204" pitchFamily="34" charset="0"/>
              </a:rPr>
            </a:br>
            <a:r>
              <a:rPr lang="en-US" dirty="0">
                <a:solidFill>
                  <a:srgbClr val="000000"/>
                </a:solidFill>
                <a:effectLst/>
                <a:latin typeface="Arial" panose="020B0604020202020204" pitchFamily="34" charset="0"/>
              </a:rPr>
              <a:t>In contrast, implicit planning is more flexible and adaptive. There’s no fixed sequence laid out ahead of time; instead, agents decide their actions dynamically based on the current context, available data, or real-time reasoning. Using the same report-writing example, agents might assess the draft’s progress and adjust on the fly—say, sending an agent to gather more data if the analysis reveals gaps, without adhering to a strict order. This approach allows agents to respond to changing conditions, making it suited for tasks that require adaptability over structure.</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buFont typeface="Arial" panose="020B0604020202020204" pitchFamily="34" charset="0"/>
              <a:buNone/>
            </a:pPr>
            <a:r>
              <a:rPr lang="en-US" b="1" dirty="0">
                <a:solidFill>
                  <a:srgbClr val="000000"/>
                </a:solidFill>
                <a:effectLst/>
                <a:latin typeface="Arial" panose="020B0604020202020204" pitchFamily="34" charset="0"/>
              </a:rPr>
              <a:t>Overview:</a:t>
            </a:r>
            <a:br>
              <a:rPr lang="en-US" b="1" dirty="0">
                <a:solidFill>
                  <a:srgbClr val="000000"/>
                </a:solidFill>
                <a:effectLst/>
                <a:latin typeface="Arial" panose="020B0604020202020204" pitchFamily="34" charset="0"/>
              </a:rPr>
            </a:br>
            <a:r>
              <a:rPr lang="en-US" dirty="0" err="1">
                <a:solidFill>
                  <a:srgbClr val="000000"/>
                </a:solidFill>
                <a:effectLst/>
                <a:latin typeface="Arial" panose="020B0604020202020204" pitchFamily="34" charset="0"/>
              </a:rPr>
              <a:t>AutoGen</a:t>
            </a:r>
            <a:r>
              <a:rPr lang="en-US" dirty="0">
                <a:solidFill>
                  <a:srgbClr val="000000"/>
                </a:solidFill>
                <a:effectLst/>
                <a:latin typeface="Arial" panose="020B0604020202020204" pitchFamily="34" charset="0"/>
              </a:rPr>
              <a:t> 0.4, from Microsoft Research’s AI Frontiers Lab, is an open-source framework for building AI agent systems. It’s designed for event-driven, distributed workflows where agents collaborate autonomously over time, with optional human oversight.</a:t>
            </a:r>
          </a:p>
          <a:p>
            <a:pPr rtl="0">
              <a:buFont typeface="Arial" panose="020B0604020202020204" pitchFamily="34" charset="0"/>
              <a:buChar char="•"/>
            </a:pPr>
            <a:endParaRPr lang="en-US" dirty="0">
              <a:solidFill>
                <a:srgbClr val="000000"/>
              </a:solidFill>
              <a:effectLst/>
              <a:latin typeface="Arial" panose="020B0604020202020204" pitchFamily="34" charset="0"/>
            </a:endParaRPr>
          </a:p>
          <a:p>
            <a:pPr rtl="0">
              <a:buFont typeface="Arial" panose="020B0604020202020204" pitchFamily="34" charset="0"/>
              <a:buNone/>
            </a:pPr>
            <a:r>
              <a:rPr lang="en-US" b="1" dirty="0">
                <a:solidFill>
                  <a:srgbClr val="000000"/>
                </a:solidFill>
                <a:effectLst/>
                <a:latin typeface="Arial" panose="020B0604020202020204" pitchFamily="34" charset="0"/>
              </a:rPr>
              <a:t>Core Architecture:</a:t>
            </a:r>
            <a:br>
              <a:rPr lang="en-US" b="1" dirty="0">
                <a:solidFill>
                  <a:srgbClr val="000000"/>
                </a:solidFill>
                <a:effectLst/>
                <a:latin typeface="Arial" panose="020B0604020202020204" pitchFamily="34" charset="0"/>
              </a:rPr>
            </a:br>
            <a:r>
              <a:rPr lang="en-US" dirty="0">
                <a:solidFill>
                  <a:srgbClr val="000000"/>
                </a:solidFill>
                <a:effectLst/>
                <a:latin typeface="Arial" panose="020B0604020202020204" pitchFamily="34" charset="0"/>
              </a:rPr>
              <a:t>Built on a pub/sub model for communication and the actor model for distributed computation, </a:t>
            </a:r>
            <a:r>
              <a:rPr lang="en-US" dirty="0" err="1">
                <a:solidFill>
                  <a:srgbClr val="000000"/>
                </a:solidFill>
                <a:effectLst/>
                <a:latin typeface="Arial" panose="020B0604020202020204" pitchFamily="34" charset="0"/>
              </a:rPr>
              <a:t>AutoGen’s</a:t>
            </a:r>
            <a:r>
              <a:rPr lang="en-US" dirty="0">
                <a:solidFill>
                  <a:srgbClr val="000000"/>
                </a:solidFill>
                <a:effectLst/>
                <a:latin typeface="Arial" panose="020B0604020202020204" pitchFamily="34" charset="0"/>
              </a:rPr>
              <a:t> core enables agents to act independently—making decisions, creating new agents, and sending messages without locks—perfect for long-running tasks across systems.</a:t>
            </a:r>
          </a:p>
          <a:p>
            <a:pPr rtl="0">
              <a:buFont typeface="Arial" panose="020B0604020202020204" pitchFamily="34" charset="0"/>
              <a:buNone/>
            </a:pPr>
            <a:endParaRPr lang="en-US" dirty="0">
              <a:solidFill>
                <a:srgbClr val="000000"/>
              </a:solidFill>
              <a:effectLst/>
              <a:latin typeface="Arial" panose="020B0604020202020204" pitchFamily="34" charset="0"/>
            </a:endParaRPr>
          </a:p>
          <a:p>
            <a:pPr rtl="0">
              <a:buFont typeface="Arial" panose="020B0604020202020204" pitchFamily="34" charset="0"/>
              <a:buNone/>
            </a:pPr>
            <a:r>
              <a:rPr lang="en-US" b="1" dirty="0">
                <a:solidFill>
                  <a:srgbClr val="000000"/>
                </a:solidFill>
                <a:effectLst/>
                <a:latin typeface="Arial" panose="020B0604020202020204" pitchFamily="34" charset="0"/>
              </a:rPr>
              <a:t>Agent Capabilities:</a:t>
            </a:r>
            <a:br>
              <a:rPr lang="en-US" b="1" dirty="0">
                <a:solidFill>
                  <a:srgbClr val="000000"/>
                </a:solidFill>
                <a:effectLst/>
                <a:latin typeface="Arial" panose="020B0604020202020204" pitchFamily="34" charset="0"/>
              </a:rPr>
            </a:br>
            <a:r>
              <a:rPr lang="en-US" dirty="0">
                <a:solidFill>
                  <a:srgbClr val="000000"/>
                </a:solidFill>
                <a:effectLst/>
                <a:latin typeface="Arial" panose="020B0604020202020204" pitchFamily="34" charset="0"/>
              </a:rPr>
              <a:t>Agents leverage a layered structure: Tools for task execution, Memory for retaining data, Planning for task strategies, and Orchestration for coordination. This supports seamless collaboration on complex, multi-step workflows.</a:t>
            </a:r>
          </a:p>
          <a:p>
            <a:pPr rtl="0">
              <a:buFont typeface="Arial" panose="020B0604020202020204" pitchFamily="34" charset="0"/>
              <a:buChar char="•"/>
            </a:pPr>
            <a:endParaRPr lang="en-US" dirty="0">
              <a:solidFill>
                <a:srgbClr val="000000"/>
              </a:solidFill>
              <a:effectLst/>
              <a:latin typeface="Arial" panose="020B0604020202020204" pitchFamily="34" charset="0"/>
            </a:endParaRPr>
          </a:p>
          <a:p>
            <a:pPr rtl="0">
              <a:buFont typeface="Arial" panose="020B0604020202020204" pitchFamily="34" charset="0"/>
              <a:buNone/>
            </a:pPr>
            <a:r>
              <a:rPr lang="en-US" b="1" dirty="0">
                <a:solidFill>
                  <a:srgbClr val="000000"/>
                </a:solidFill>
                <a:effectLst/>
                <a:latin typeface="Arial" panose="020B0604020202020204" pitchFamily="34" charset="0"/>
              </a:rPr>
              <a:t>Scalability &amp; Flexibility:</a:t>
            </a:r>
            <a:br>
              <a:rPr lang="en-US" b="1" dirty="0">
                <a:solidFill>
                  <a:srgbClr val="000000"/>
                </a:solidFill>
                <a:effectLst/>
                <a:latin typeface="Arial" panose="020B0604020202020204" pitchFamily="34" charset="0"/>
              </a:rPr>
            </a:br>
            <a:r>
              <a:rPr lang="en-US" dirty="0">
                <a:solidFill>
                  <a:srgbClr val="000000"/>
                </a:solidFill>
                <a:effectLst/>
                <a:latin typeface="Arial" panose="020B0604020202020204" pitchFamily="34" charset="0"/>
              </a:rPr>
              <a:t>The distributed design scales easily by adding agents, while support for C# and Python offers developers flexibility to build tailored agentic applications.</a:t>
            </a:r>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1" dirty="0">
                <a:solidFill>
                  <a:srgbClr val="000000"/>
                </a:solidFill>
                <a:effectLst/>
                <a:latin typeface="Arial" panose="020B0604020202020204" pitchFamily="34" charset="0"/>
              </a:rPr>
              <a:t>1. Open-Source AI Powerhouse</a:t>
            </a:r>
          </a:p>
          <a:p>
            <a:pPr rtl="0"/>
            <a:r>
              <a:rPr lang="en-US" dirty="0" err="1">
                <a:solidFill>
                  <a:srgbClr val="000000"/>
                </a:solidFill>
                <a:effectLst/>
                <a:latin typeface="Arial" panose="020B0604020202020204" pitchFamily="34" charset="0"/>
              </a:rPr>
              <a:t>AutoGen</a:t>
            </a:r>
            <a:r>
              <a:rPr lang="en-US" dirty="0">
                <a:solidFill>
                  <a:srgbClr val="000000"/>
                </a:solidFill>
                <a:effectLst/>
                <a:latin typeface="Arial" panose="020B0604020202020204" pitchFamily="34" charset="0"/>
              </a:rPr>
              <a:t> 0.4 is an open-source framework designed to make building AI agent systems straightforward and powerful. It’s all about flexibility—whether you’re creating a single agent or a team of them, </a:t>
            </a:r>
            <a:r>
              <a:rPr lang="en-US" dirty="0" err="1">
                <a:solidFill>
                  <a:srgbClr val="000000"/>
                </a:solidFill>
                <a:effectLst/>
                <a:latin typeface="Arial" panose="020B0604020202020204" pitchFamily="34" charset="0"/>
              </a:rPr>
              <a:t>AutoGen</a:t>
            </a:r>
            <a:r>
              <a:rPr lang="en-US" dirty="0">
                <a:solidFill>
                  <a:srgbClr val="000000"/>
                </a:solidFill>
                <a:effectLst/>
                <a:latin typeface="Arial" panose="020B0604020202020204" pitchFamily="34" charset="0"/>
              </a:rPr>
              <a:t> provides the tools to simplify the process. With its layered architecture, you can work at the level of abstraction that fits your needs, from high-level APIs to low-level components, ensuring you have full control over your system’s design.</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2. Event-Driven &amp; Scalable</a:t>
            </a:r>
          </a:p>
          <a:p>
            <a:pPr rtl="0"/>
            <a:r>
              <a:rPr lang="en-US" dirty="0">
                <a:solidFill>
                  <a:srgbClr val="000000"/>
                </a:solidFill>
                <a:effectLst/>
                <a:latin typeface="Arial" panose="020B0604020202020204" pitchFamily="34" charset="0"/>
              </a:rPr>
              <a:t>One of </a:t>
            </a:r>
            <a:r>
              <a:rPr lang="en-US" dirty="0" err="1">
                <a:solidFill>
                  <a:srgbClr val="000000"/>
                </a:solidFill>
                <a:effectLst/>
                <a:latin typeface="Arial" panose="020B0604020202020204" pitchFamily="34" charset="0"/>
              </a:rPr>
              <a:t>AutoGen’s</a:t>
            </a:r>
            <a:r>
              <a:rPr lang="en-US" dirty="0">
                <a:solidFill>
                  <a:srgbClr val="000000"/>
                </a:solidFill>
                <a:effectLst/>
                <a:latin typeface="Arial" panose="020B0604020202020204" pitchFamily="34" charset="0"/>
              </a:rPr>
              <a:t> standout features is its asynchronous messaging. Agents communicate through messages that support both event-driven and request/response patterns, making workflows responsive and adaptable to real-time changes. It’s also scalable and distributed, so you can design complex agent networks that operate seamlessly across organizational boundaries—perfect for tackling big, distributed challenges.</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3. Modular &amp; Cross-Language</a:t>
            </a:r>
          </a:p>
          <a:p>
            <a:pPr rtl="0"/>
            <a:r>
              <a:rPr lang="en-US" dirty="0" err="1">
                <a:solidFill>
                  <a:srgbClr val="000000"/>
                </a:solidFill>
                <a:effectLst/>
                <a:latin typeface="Arial" panose="020B0604020202020204" pitchFamily="34" charset="0"/>
              </a:rPr>
              <a:t>AutoGen</a:t>
            </a:r>
            <a:r>
              <a:rPr lang="en-US" dirty="0">
                <a:solidFill>
                  <a:srgbClr val="000000"/>
                </a:solidFill>
                <a:effectLst/>
                <a:latin typeface="Arial" panose="020B0604020202020204" pitchFamily="34" charset="0"/>
              </a:rPr>
              <a:t> is built to be modular and extensible. You can easily customize your systems with pluggable components like custom agents, tools, memory, and models, even creating proactive, long-running agents for dynamic tasks. Plus, it offers cross-language support, letting you develop in Python or .NET. This interoperability means your agents can work together, no matter the language they’re built in, broadening your development options.</a:t>
            </a:r>
          </a:p>
          <a:p>
            <a:pPr rtl="0"/>
            <a:endParaRPr lang="en-US" dirty="0">
              <a:solidFill>
                <a:srgbClr val="000000"/>
              </a:solidFill>
              <a:effectLst/>
              <a:latin typeface="Arial" panose="020B0604020202020204" pitchFamily="34" charset="0"/>
            </a:endParaRPr>
          </a:p>
          <a:p>
            <a:pPr rtl="0"/>
            <a:r>
              <a:rPr lang="en-US" b="1" dirty="0">
                <a:solidFill>
                  <a:srgbClr val="000000"/>
                </a:solidFill>
                <a:effectLst/>
                <a:latin typeface="Arial" panose="020B0604020202020204" pitchFamily="34" charset="0"/>
              </a:rPr>
              <a:t>4. Community-Driven Growth</a:t>
            </a:r>
          </a:p>
          <a:p>
            <a:pPr rtl="0"/>
            <a:r>
              <a:rPr lang="en-US" dirty="0" err="1">
                <a:solidFill>
                  <a:srgbClr val="000000"/>
                </a:solidFill>
                <a:effectLst/>
                <a:latin typeface="Arial" panose="020B0604020202020204" pitchFamily="34" charset="0"/>
              </a:rPr>
              <a:t>AutoGen</a:t>
            </a:r>
            <a:r>
              <a:rPr lang="en-US" dirty="0">
                <a:solidFill>
                  <a:srgbClr val="000000"/>
                </a:solidFill>
                <a:effectLst/>
                <a:latin typeface="Arial" panose="020B0604020202020204" pitchFamily="34" charset="0"/>
              </a:rPr>
              <a:t> comes with built-in and community extensions, so you’re not starting from scratch—you can leverage existing tools or tap into innovations from open-source developers. It also includes observability and debugging features, with built-in tools for tracking, tracing, and debugging workflows, supported by </a:t>
            </a:r>
            <a:r>
              <a:rPr lang="en-US" dirty="0" err="1">
                <a:solidFill>
                  <a:srgbClr val="000000"/>
                </a:solidFill>
                <a:effectLst/>
                <a:latin typeface="Arial" panose="020B0604020202020204" pitchFamily="34" charset="0"/>
              </a:rPr>
              <a:t>OpenTelemetry</a:t>
            </a:r>
            <a:r>
              <a:rPr lang="en-US" dirty="0">
                <a:solidFill>
                  <a:srgbClr val="000000"/>
                </a:solidFill>
                <a:effectLst/>
                <a:latin typeface="Arial" panose="020B0604020202020204" pitchFamily="34" charset="0"/>
              </a:rPr>
              <a:t>. And with full type support, the framework enforces interfaces and extensive typing, ensuring consistent, high-quality code and reliable APIs you can depend </a:t>
            </a:r>
            <a:r>
              <a:rPr lang="en-US">
                <a:solidFill>
                  <a:srgbClr val="000000"/>
                </a:solidFill>
                <a:effectLst/>
                <a:latin typeface="Arial" panose="020B0604020202020204" pitchFamily="34" charset="0"/>
              </a:rPr>
              <a:t>on.</a:t>
            </a:r>
            <a:endParaRPr lang="en-US" dirty="0">
              <a:solidFill>
                <a:srgbClr val="000000"/>
              </a:solidFill>
              <a:effectLst/>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github.com/pmajor74/demo.autogen_meal_blogwriter" TargetMode="External"/><Relationship Id="rId5" Type="http://schemas.openxmlformats.org/officeDocument/2006/relationships/hyperlink" Target="mailto:patrick.major@worksafebc.com" TargetMode="External"/><Relationship Id="rId4" Type="http://schemas.openxmlformats.org/officeDocument/2006/relationships/hyperlink" Target="mailto:patrick_major@outlook.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hyperlink" Target="https://github.com/openai/swar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penai/swarm" TargetMode="External"/><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8" Type="http://schemas.openxmlformats.org/officeDocument/2006/relationships/hyperlink" Target="https://www.langchain.com/" TargetMode="External"/><Relationship Id="rId3" Type="http://schemas.openxmlformats.org/officeDocument/2006/relationships/image" Target="../media/image20.png"/><Relationship Id="rId7" Type="http://schemas.openxmlformats.org/officeDocument/2006/relationships/hyperlink" Target="https://www.manning.com/books/multi-agent-systems-with-autogen" TargetMode="External"/><Relationship Id="rId2" Type="http://schemas.openxmlformats.org/officeDocument/2006/relationships/notesSlide" Target="../notesSlides/notesSlide18.xml"/><Relationship Id="rId1" Type="http://schemas.openxmlformats.org/officeDocument/2006/relationships/slideLayout" Target="../slideLayouts/slideLayout19.xml"/><Relationship Id="rId6" Type="http://schemas.openxmlformats.org/officeDocument/2006/relationships/hyperlink" Target="https://github.com/microsoft/autogen/blob/main/python/packages/autogen-studio" TargetMode="External"/><Relationship Id="rId5" Type="http://schemas.openxmlformats.org/officeDocument/2006/relationships/hyperlink" Target="https://microsoft.github.io/autogen/stable" TargetMode="External"/><Relationship Id="rId10" Type="http://schemas.openxmlformats.org/officeDocument/2006/relationships/hyperlink" Target="https://github.com/microsoft/semantic-kernel" TargetMode="External"/><Relationship Id="rId4" Type="http://schemas.openxmlformats.org/officeDocument/2006/relationships/hyperlink" Target="https://github.com/pmajor74/demo.autogen_meal_blogwriter" TargetMode="External"/><Relationship Id="rId9" Type="http://schemas.openxmlformats.org/officeDocument/2006/relationships/hyperlink" Target="https://www.crewai.com/"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microsoft.github.io/autogen/stable/"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hyperlink" Target="https://www.manning.com/books/multi-agent-systems-with-autogen"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hyperlink" Target="https://microsoft.github.io/autogen/stable/"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hyperlink" Target="https://github.com/microsoft/autogen/blob/main/python/packages/agbench" TargetMode="External"/><Relationship Id="rId4" Type="http://schemas.openxmlformats.org/officeDocument/2006/relationships/hyperlink" Target="https://github.com/microsoft/autogen/blob/main/python/packages/autogen-studio"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hyperlink" Target="https://github.com/microsoft/semantic-kernel" TargetMode="External"/><Relationship Id="rId5" Type="http://schemas.openxmlformats.org/officeDocument/2006/relationships/hyperlink" Target="https://www.crewai.com/" TargetMode="External"/><Relationship Id="rId4" Type="http://schemas.openxmlformats.org/officeDocument/2006/relationships/hyperlink" Target="https://www.langchain.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34440"/>
            <a:ext cx="6736437" cy="566976"/>
          </a:xfrm>
          <a:prstGeom prst="rect">
            <a:avLst/>
          </a:prstGeom>
          <a:noFill/>
          <a:ln/>
        </p:spPr>
        <p:txBody>
          <a:bodyPr wrap="none" lIns="0" tIns="0" rIns="0" bIns="0" rtlCol="0" anchor="t"/>
          <a:lstStyle/>
          <a:p>
            <a:pPr marL="0" indent="0">
              <a:lnSpc>
                <a:spcPts val="4450"/>
              </a:lnSpc>
              <a:buNone/>
            </a:pPr>
            <a:r>
              <a:rPr lang="en-US" sz="3550" dirty="0">
                <a:solidFill>
                  <a:srgbClr val="161613"/>
                </a:solidFill>
                <a:latin typeface="DM Sans Medium" pitchFamily="34" charset="0"/>
                <a:ea typeface="DM Sans Medium" pitchFamily="34" charset="-122"/>
                <a:cs typeface="DM Sans Medium" pitchFamily="34" charset="-120"/>
              </a:rPr>
              <a:t>Unleashing the Power of Agents</a:t>
            </a:r>
            <a:endParaRPr lang="en-US" sz="3550" dirty="0"/>
          </a:p>
        </p:txBody>
      </p:sp>
      <p:sp>
        <p:nvSpPr>
          <p:cNvPr id="4" name="Text 1"/>
          <p:cNvSpPr/>
          <p:nvPr/>
        </p:nvSpPr>
        <p:spPr>
          <a:xfrm>
            <a:off x="793790" y="2028230"/>
            <a:ext cx="7556421" cy="850583"/>
          </a:xfrm>
          <a:prstGeom prst="rect">
            <a:avLst/>
          </a:prstGeom>
          <a:noFill/>
          <a:ln/>
        </p:spPr>
        <p:txBody>
          <a:bodyPr wrap="square" lIns="0" tIns="0" rIns="0" bIns="0" rtlCol="0" anchor="t"/>
          <a:lstStyle/>
          <a:p>
            <a:pPr marL="0" indent="0">
              <a:lnSpc>
                <a:spcPts val="3300"/>
              </a:lnSpc>
              <a:buNone/>
            </a:pPr>
            <a:r>
              <a:rPr lang="en-US" sz="2650" dirty="0">
                <a:solidFill>
                  <a:srgbClr val="161613"/>
                </a:solidFill>
                <a:latin typeface="DM Sans Medium" pitchFamily="34" charset="0"/>
                <a:ea typeface="DM Sans Medium" pitchFamily="34" charset="-122"/>
                <a:cs typeface="DM Sans Medium" pitchFamily="34" charset="-120"/>
              </a:rPr>
              <a:t>An Autogen Demo on Data Retrieval and Processing</a:t>
            </a:r>
            <a:endParaRPr lang="en-US" sz="2650" dirty="0"/>
          </a:p>
        </p:txBody>
      </p:sp>
      <p:sp>
        <p:nvSpPr>
          <p:cNvPr id="5" name="Text 2"/>
          <p:cNvSpPr/>
          <p:nvPr/>
        </p:nvSpPr>
        <p:spPr>
          <a:xfrm>
            <a:off x="793790" y="3218974"/>
            <a:ext cx="7556421" cy="1451372"/>
          </a:xfrm>
          <a:prstGeom prst="rect">
            <a:avLst/>
          </a:prstGeom>
          <a:noFill/>
          <a:ln/>
        </p:spPr>
        <p:txBody>
          <a:bodyPr wrap="square" lIns="0" tIns="0" rIns="0" bIns="0" rtlCol="0" anchor="t"/>
          <a:lstStyle/>
          <a:p>
            <a:pPr marL="0" indent="0">
              <a:lnSpc>
                <a:spcPts val="2250"/>
              </a:lnSpc>
              <a:buNone/>
            </a:pPr>
            <a:r>
              <a:rPr lang="en-US" sz="1400" dirty="0">
                <a:solidFill>
                  <a:srgbClr val="161613"/>
                </a:solidFill>
                <a:latin typeface="Inter" pitchFamily="34" charset="0"/>
                <a:ea typeface="Inter" pitchFamily="34" charset="-122"/>
                <a:cs typeface="Inter" pitchFamily="34" charset="-120"/>
              </a:rPr>
              <a:t>Patrick Major is a Senior Developer with WorkSafeBC’s Advanced Technologies Solutions team, specializing in the design and implementation of intelligent agentic systems to solve complex challenges. With over 35 years of experience in IT and software development, his career includes pivotal roles at Electronic Arts Canada and Manulife Financial in addition </a:t>
            </a:r>
            <a:r>
              <a:rPr lang="en-US" sz="1400">
                <a:solidFill>
                  <a:srgbClr val="161613"/>
                </a:solidFill>
                <a:latin typeface="Inter" pitchFamily="34" charset="0"/>
                <a:ea typeface="Inter" pitchFamily="34" charset="-122"/>
                <a:cs typeface="Inter" pitchFamily="34" charset="-120"/>
              </a:rPr>
              <a:t>to WorkSafeBC.</a:t>
            </a:r>
            <a:endParaRPr lang="en-US" sz="1400" dirty="0"/>
          </a:p>
        </p:txBody>
      </p:sp>
      <p:sp>
        <p:nvSpPr>
          <p:cNvPr id="6" name="Text 3"/>
          <p:cNvSpPr/>
          <p:nvPr/>
        </p:nvSpPr>
        <p:spPr>
          <a:xfrm>
            <a:off x="793790" y="4925497"/>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Reach me at:</a:t>
            </a:r>
            <a:r>
              <a:rPr lang="en-US" sz="1750">
                <a:solidFill>
                  <a:srgbClr val="161613"/>
                </a:solidFill>
                <a:latin typeface="Inter" pitchFamily="34" charset="0"/>
                <a:ea typeface="Inter" pitchFamily="34" charset="-122"/>
                <a:cs typeface="Inter" pitchFamily="34" charset="-120"/>
              </a:rPr>
              <a:t>
</a:t>
            </a:r>
            <a:r>
              <a:rPr lang="en-US" sz="1750" u="sng">
                <a:solidFill>
                  <a:srgbClr val="28282F"/>
                </a:solidFill>
                <a:latin typeface="Inter" pitchFamily="34" charset="0"/>
                <a:ea typeface="Inter" pitchFamily="34" charset="-122"/>
                <a:cs typeface="Inter" pitchFamily="34" charset="-120"/>
                <a:hlinkClick r:id="rId4">
                  <a:extLst>
                    <a:ext uri="{A12FA001-AC4F-418D-AE19-62706E023703}">
                      <ahyp:hlinkClr xmlns:ahyp="http://schemas.microsoft.com/office/drawing/2018/hyperlinkcolor" val="tx"/>
                    </a:ext>
                  </a:extLst>
                </a:hlinkClick>
              </a:rPr>
              <a:t>patrick</a:t>
            </a:r>
            <a:r>
              <a:rPr lang="en-US" sz="1750" u="sng" dirty="0">
                <a:solidFill>
                  <a:srgbClr val="28282F"/>
                </a:solidFill>
                <a:latin typeface="Inter" pitchFamily="34" charset="0"/>
                <a:ea typeface="Inter" pitchFamily="34" charset="-122"/>
                <a:cs typeface="Inter" pitchFamily="34" charset="-120"/>
                <a:hlinkClick r:id="rId4">
                  <a:extLst>
                    <a:ext uri="{A12FA001-AC4F-418D-AE19-62706E023703}">
                      <ahyp:hlinkClr xmlns:ahyp="http://schemas.microsoft.com/office/drawing/2018/hyperlinkcolor" val="tx"/>
                    </a:ext>
                  </a:extLst>
                </a:hlinkClick>
              </a:rPr>
              <a:t>_major@outlook.com</a:t>
            </a:r>
            <a:endParaRPr lang="en-US" sz="1750" dirty="0">
              <a:solidFill>
                <a:srgbClr val="161613"/>
              </a:solidFill>
              <a:latin typeface="Inter" pitchFamily="34" charset="0"/>
              <a:ea typeface="Inter" pitchFamily="34" charset="-122"/>
              <a:cs typeface="Inter" pitchFamily="34" charset="-120"/>
            </a:endParaRPr>
          </a:p>
          <a:p>
            <a:pPr marL="0" indent="0">
              <a:lnSpc>
                <a:spcPts val="2850"/>
              </a:lnSpc>
              <a:buNone/>
            </a:pPr>
            <a:r>
              <a:rPr lang="en-US" sz="1750" u="sng" dirty="0">
                <a:solidFill>
                  <a:srgbClr val="28282F"/>
                </a:solidFill>
                <a:latin typeface="Inter" pitchFamily="34" charset="0"/>
                <a:ea typeface="Inter" pitchFamily="34" charset="-122"/>
                <a:cs typeface="Inter" pitchFamily="34" charset="-120"/>
                <a:hlinkClick r:id="rId5">
                  <a:extLst>
                    <a:ext uri="{A12FA001-AC4F-418D-AE19-62706E023703}">
                      <ahyp:hlinkClr xmlns:ahyp="http://schemas.microsoft.com/office/drawing/2018/hyperlinkcolor" val="tx"/>
                    </a:ext>
                  </a:extLst>
                </a:hlinkClick>
              </a:rPr>
              <a:t>patrick.major@worksafebc.com</a:t>
            </a:r>
            <a:r>
              <a:rPr lang="en-US" sz="1750" dirty="0">
                <a:solidFill>
                  <a:srgbClr val="161613"/>
                </a:solidFill>
                <a:latin typeface="Inter" pitchFamily="34" charset="0"/>
                <a:ea typeface="Inter" pitchFamily="34" charset="-122"/>
                <a:cs typeface="Inter" pitchFamily="34" charset="-120"/>
              </a:rPr>
              <a:t>
 </a:t>
            </a:r>
            <a:endParaRPr lang="en-US" sz="1750" dirty="0"/>
          </a:p>
        </p:txBody>
      </p:sp>
      <p:sp>
        <p:nvSpPr>
          <p:cNvPr id="7" name="Text 4"/>
          <p:cNvSpPr/>
          <p:nvPr/>
        </p:nvSpPr>
        <p:spPr>
          <a:xfrm>
            <a:off x="793790" y="6269355"/>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Source code: </a:t>
            </a:r>
            <a:r>
              <a:rPr lang="en-US" sz="1750" u="sng" dirty="0">
                <a:solidFill>
                  <a:srgbClr val="28282F"/>
                </a:solidFill>
                <a:latin typeface="Inter" pitchFamily="34" charset="0"/>
                <a:ea typeface="Inter" pitchFamily="34" charset="-122"/>
                <a:cs typeface="Inter" pitchFamily="34" charset="-120"/>
                <a:hlinkClick r:id="rId6">
                  <a:extLst>
                    <a:ext uri="{A12FA001-AC4F-418D-AE19-62706E023703}">
                      <ahyp:hlinkClr xmlns:ahyp="http://schemas.microsoft.com/office/drawing/2018/hyperlinkcolor" val="tx"/>
                    </a:ext>
                  </a:extLst>
                </a:hlinkClick>
              </a:rPr>
              <a:t>https://github.com/pmajor74/demo.autogen_meal_blogwriter</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12935" y="695593"/>
            <a:ext cx="13788866" cy="1279773"/>
          </a:xfrm>
          <a:prstGeom prst="rect">
            <a:avLst/>
          </a:prstGeom>
          <a:noFill/>
          <a:ln/>
        </p:spPr>
        <p:txBody>
          <a:bodyPr wrap="none" lIns="0" tIns="0" rIns="0" bIns="0" rtlCol="0" anchor="t"/>
          <a:lstStyle/>
          <a:p>
            <a:pPr marL="0" indent="0">
              <a:lnSpc>
                <a:spcPts val="4300"/>
              </a:lnSpc>
              <a:buNone/>
            </a:pPr>
            <a:r>
              <a:rPr lang="en-US" sz="3400" dirty="0">
                <a:solidFill>
                  <a:srgbClr val="161613"/>
                </a:solidFill>
                <a:latin typeface="DM Sans Medium" pitchFamily="34" charset="0"/>
                <a:ea typeface="DM Sans Medium" pitchFamily="34" charset="-122"/>
                <a:cs typeface="DM Sans Medium" pitchFamily="34" charset="-120"/>
              </a:rPr>
              <a:t>Multi-Agent System Patterns:</a:t>
            </a:r>
          </a:p>
          <a:p>
            <a:pPr marL="0" indent="0">
              <a:lnSpc>
                <a:spcPts val="4300"/>
              </a:lnSpc>
              <a:buNone/>
            </a:pPr>
            <a:r>
              <a:rPr lang="en-US" sz="3400" dirty="0">
                <a:solidFill>
                  <a:srgbClr val="161613"/>
                </a:solidFill>
                <a:latin typeface="DM Sans Medium" pitchFamily="34" charset="0"/>
                <a:ea typeface="DM Sans Medium" pitchFamily="34" charset="-122"/>
                <a:cs typeface="DM Sans Medium" pitchFamily="34" charset="-120"/>
              </a:rPr>
              <a:t>Selector Group Chat (group-chat pattern)</a:t>
            </a:r>
            <a:endParaRPr lang="en-US" sz="3400" dirty="0"/>
          </a:p>
        </p:txBody>
      </p:sp>
      <p:sp>
        <p:nvSpPr>
          <p:cNvPr id="4" name="Text 2"/>
          <p:cNvSpPr/>
          <p:nvPr/>
        </p:nvSpPr>
        <p:spPr>
          <a:xfrm>
            <a:off x="612935" y="2418040"/>
            <a:ext cx="5660866" cy="560308"/>
          </a:xfrm>
          <a:prstGeom prst="rect">
            <a:avLst/>
          </a:prstGeom>
          <a:noFill/>
          <a:ln/>
        </p:spPr>
        <p:txBody>
          <a:bodyPr wrap="square" lIns="0" tIns="0" rIns="0" bIns="0" rtlCol="0" anchor="t"/>
          <a:lstStyle/>
          <a:p>
            <a:pPr marL="0" indent="0">
              <a:lnSpc>
                <a:spcPts val="2200"/>
              </a:lnSpc>
              <a:buNone/>
            </a:pPr>
            <a:endParaRPr lang="en-US" sz="1350" dirty="0"/>
          </a:p>
        </p:txBody>
      </p:sp>
      <p:sp>
        <p:nvSpPr>
          <p:cNvPr id="5" name="Text 3"/>
          <p:cNvSpPr/>
          <p:nvPr/>
        </p:nvSpPr>
        <p:spPr>
          <a:xfrm>
            <a:off x="1793756" y="2626328"/>
            <a:ext cx="2676366" cy="255490"/>
          </a:xfrm>
          <a:prstGeom prst="rect">
            <a:avLst/>
          </a:prstGeom>
          <a:noFill/>
          <a:ln/>
        </p:spPr>
        <p:txBody>
          <a:bodyPr wrap="none" lIns="0" tIns="0" rIns="0" bIns="0" rtlCol="0" anchor="t"/>
          <a:lstStyle/>
          <a:p>
            <a:pPr marL="0" indent="0" algn="ctr">
              <a:lnSpc>
                <a:spcPts val="2200"/>
              </a:lnSpc>
              <a:buNone/>
            </a:pPr>
            <a:r>
              <a:rPr lang="en-US" sz="1350" b="1" dirty="0">
                <a:solidFill>
                  <a:srgbClr val="161613"/>
                </a:solidFill>
                <a:latin typeface="Inter" pitchFamily="34" charset="0"/>
                <a:ea typeface="Inter" pitchFamily="34" charset="-122"/>
                <a:cs typeface="Inter" pitchFamily="34" charset="-120"/>
              </a:rPr>
              <a:t>Selector Group Chat</a:t>
            </a:r>
            <a:endParaRPr lang="en-US" sz="1350" b="1" dirty="0"/>
          </a:p>
        </p:txBody>
      </p:sp>
      <p:pic>
        <p:nvPicPr>
          <p:cNvPr id="6" name="Image 0" descr="preencoded.png"/>
          <p:cNvPicPr>
            <a:picLocks noChangeAspect="1"/>
          </p:cNvPicPr>
          <p:nvPr/>
        </p:nvPicPr>
        <p:blipFill>
          <a:blip r:embed="rId3"/>
          <a:stretch>
            <a:fillRect/>
          </a:stretch>
        </p:blipFill>
        <p:spPr>
          <a:xfrm>
            <a:off x="952500" y="3090743"/>
            <a:ext cx="4358878" cy="3262313"/>
          </a:xfrm>
          <a:prstGeom prst="rect">
            <a:avLst/>
          </a:prstGeom>
        </p:spPr>
      </p:pic>
      <p:sp>
        <p:nvSpPr>
          <p:cNvPr id="7" name="Text 4"/>
          <p:cNvSpPr/>
          <p:nvPr/>
        </p:nvSpPr>
        <p:spPr>
          <a:xfrm>
            <a:off x="6844784" y="3154562"/>
            <a:ext cx="7180183" cy="567928"/>
          </a:xfrm>
          <a:prstGeom prst="rect">
            <a:avLst/>
          </a:prstGeom>
          <a:noFill/>
          <a:ln/>
        </p:spPr>
        <p:txBody>
          <a:bodyPr wrap="square" lIns="0" tIns="0" rIns="0" bIns="0" rtlCol="0" anchor="t"/>
          <a:lstStyle/>
          <a:p>
            <a:pPr marL="0" indent="0">
              <a:lnSpc>
                <a:spcPts val="2200"/>
              </a:lnSpc>
              <a:buNone/>
            </a:pPr>
            <a:r>
              <a:rPr lang="en-US" sz="1350" dirty="0">
                <a:solidFill>
                  <a:srgbClr val="161613"/>
                </a:solidFill>
                <a:highlight>
                  <a:srgbClr val="E3E3E8"/>
                </a:highlight>
                <a:latin typeface="Consolas" pitchFamily="34" charset="0"/>
                <a:ea typeface="Consolas" pitchFamily="34" charset="-122"/>
                <a:cs typeface="Consolas" pitchFamily="34" charset="-120"/>
              </a:rPr>
              <a:t>SelectorGroupChat</a:t>
            </a:r>
            <a:r>
              <a:rPr lang="en-US" sz="1350" dirty="0">
                <a:solidFill>
                  <a:srgbClr val="161613"/>
                </a:solidFill>
                <a:latin typeface="Inter" pitchFamily="34" charset="0"/>
                <a:ea typeface="Inter" pitchFamily="34" charset="-122"/>
                <a:cs typeface="Inter" pitchFamily="34" charset="-120"/>
              </a:rPr>
              <a:t> is a group chat with a model-based next speaker selection mechanism. When the team receives a task, the following steps are executed:</a:t>
            </a:r>
            <a:endParaRPr lang="en-US" sz="1350" dirty="0"/>
          </a:p>
        </p:txBody>
      </p:sp>
      <p:sp>
        <p:nvSpPr>
          <p:cNvPr id="8" name="Text 5"/>
          <p:cNvSpPr/>
          <p:nvPr/>
        </p:nvSpPr>
        <p:spPr>
          <a:xfrm>
            <a:off x="6844784" y="3778091"/>
            <a:ext cx="7180183" cy="560308"/>
          </a:xfrm>
          <a:prstGeom prst="rect">
            <a:avLst/>
          </a:prstGeom>
          <a:noFill/>
          <a:ln/>
        </p:spPr>
        <p:txBody>
          <a:bodyPr wrap="square" lIns="0" tIns="0" rIns="0" bIns="0" rtlCol="0" anchor="t"/>
          <a:lstStyle/>
          <a:p>
            <a:pPr marL="342900" indent="-342900">
              <a:lnSpc>
                <a:spcPts val="2200"/>
              </a:lnSpc>
              <a:buSzPct val="100000"/>
              <a:buFont typeface="+mj-lt"/>
              <a:buAutoNum type="arabicPeriod"/>
            </a:pPr>
            <a:r>
              <a:rPr lang="en-US" sz="1350" dirty="0">
                <a:solidFill>
                  <a:srgbClr val="161613"/>
                </a:solidFill>
                <a:latin typeface="Inter" pitchFamily="34" charset="0"/>
                <a:ea typeface="Inter" pitchFamily="34" charset="-122"/>
                <a:cs typeface="Inter" pitchFamily="34" charset="-120"/>
              </a:rPr>
              <a:t>The team analyzes the current conversation context to determine the next speaker using a LLM model. </a:t>
            </a:r>
            <a:endParaRPr lang="en-US" sz="1350" dirty="0"/>
          </a:p>
        </p:txBody>
      </p:sp>
      <p:sp>
        <p:nvSpPr>
          <p:cNvPr id="9" name="Text 6"/>
          <p:cNvSpPr/>
          <p:nvPr/>
        </p:nvSpPr>
        <p:spPr>
          <a:xfrm>
            <a:off x="6844784" y="4399598"/>
            <a:ext cx="7180183" cy="560308"/>
          </a:xfrm>
          <a:prstGeom prst="rect">
            <a:avLst/>
          </a:prstGeom>
          <a:noFill/>
          <a:ln/>
        </p:spPr>
        <p:txBody>
          <a:bodyPr wrap="square" lIns="0" tIns="0" rIns="0" bIns="0" rtlCol="0" anchor="t"/>
          <a:lstStyle/>
          <a:p>
            <a:pPr marL="342900" indent="-342900">
              <a:lnSpc>
                <a:spcPts val="2200"/>
              </a:lnSpc>
              <a:buSzPct val="100000"/>
              <a:buFont typeface="+mj-lt"/>
              <a:buAutoNum type="arabicPeriod" startAt="2"/>
            </a:pPr>
            <a:r>
              <a:rPr lang="en-US" sz="1350" dirty="0">
                <a:solidFill>
                  <a:srgbClr val="161613"/>
                </a:solidFill>
                <a:latin typeface="Inter" pitchFamily="34" charset="0"/>
                <a:ea typeface="Inter" pitchFamily="34" charset="-122"/>
                <a:cs typeface="Inter" pitchFamily="34" charset="-120"/>
              </a:rPr>
              <a:t>The team prompts the selected speaker agent to provide a response, which is then </a:t>
            </a:r>
            <a:r>
              <a:rPr lang="en-US" sz="1350" b="1" dirty="0">
                <a:solidFill>
                  <a:srgbClr val="161613"/>
                </a:solidFill>
                <a:latin typeface="Inter" pitchFamily="34" charset="0"/>
                <a:ea typeface="Inter" pitchFamily="34" charset="-122"/>
                <a:cs typeface="Inter" pitchFamily="34" charset="-120"/>
              </a:rPr>
              <a:t>broadcasted</a:t>
            </a:r>
            <a:r>
              <a:rPr lang="en-US" sz="1350" dirty="0">
                <a:solidFill>
                  <a:srgbClr val="161613"/>
                </a:solidFill>
                <a:latin typeface="Inter" pitchFamily="34" charset="0"/>
                <a:ea typeface="Inter" pitchFamily="34" charset="-122"/>
                <a:cs typeface="Inter" pitchFamily="34" charset="-120"/>
              </a:rPr>
              <a:t> to all other participants.</a:t>
            </a:r>
            <a:endParaRPr lang="en-US" sz="1350" dirty="0"/>
          </a:p>
        </p:txBody>
      </p:sp>
      <p:sp>
        <p:nvSpPr>
          <p:cNvPr id="10" name="Text 7"/>
          <p:cNvSpPr/>
          <p:nvPr/>
        </p:nvSpPr>
        <p:spPr>
          <a:xfrm>
            <a:off x="6844784" y="5021104"/>
            <a:ext cx="7180183" cy="560308"/>
          </a:xfrm>
          <a:prstGeom prst="rect">
            <a:avLst/>
          </a:prstGeom>
          <a:noFill/>
          <a:ln/>
        </p:spPr>
        <p:txBody>
          <a:bodyPr wrap="square" lIns="0" tIns="0" rIns="0" bIns="0" rtlCol="0" anchor="t"/>
          <a:lstStyle/>
          <a:p>
            <a:pPr marL="342900" indent="-342900">
              <a:lnSpc>
                <a:spcPts val="2200"/>
              </a:lnSpc>
              <a:buSzPct val="100000"/>
              <a:buFont typeface="+mj-lt"/>
              <a:buAutoNum type="arabicPeriod" startAt="3"/>
            </a:pPr>
            <a:r>
              <a:rPr lang="en-US" sz="1350" dirty="0">
                <a:solidFill>
                  <a:srgbClr val="161613"/>
                </a:solidFill>
                <a:latin typeface="Inter" pitchFamily="34" charset="0"/>
                <a:ea typeface="Inter" pitchFamily="34" charset="-122"/>
                <a:cs typeface="Inter" pitchFamily="34" charset="-120"/>
              </a:rPr>
              <a:t>The termination condition is checked to determine if the conversation should end, if not, the process repeats from step 1.</a:t>
            </a:r>
            <a:endParaRPr lang="en-US" sz="1350" dirty="0"/>
          </a:p>
        </p:txBody>
      </p:sp>
      <p:sp>
        <p:nvSpPr>
          <p:cNvPr id="11" name="Text 8"/>
          <p:cNvSpPr/>
          <p:nvPr/>
        </p:nvSpPr>
        <p:spPr>
          <a:xfrm>
            <a:off x="6844784" y="5642610"/>
            <a:ext cx="7180183" cy="567928"/>
          </a:xfrm>
          <a:prstGeom prst="rect">
            <a:avLst/>
          </a:prstGeom>
          <a:noFill/>
          <a:ln/>
        </p:spPr>
        <p:txBody>
          <a:bodyPr wrap="square" lIns="0" tIns="0" rIns="0" bIns="0" rtlCol="0" anchor="t"/>
          <a:lstStyle/>
          <a:p>
            <a:pPr marL="342900" indent="-342900">
              <a:lnSpc>
                <a:spcPts val="2200"/>
              </a:lnSpc>
              <a:buSzPct val="100000"/>
              <a:buFont typeface="+mj-lt"/>
              <a:buAutoNum type="arabicPeriod" startAt="4"/>
            </a:pPr>
            <a:r>
              <a:rPr lang="en-US" sz="1350" dirty="0">
                <a:solidFill>
                  <a:srgbClr val="161613"/>
                </a:solidFill>
                <a:latin typeface="Inter" pitchFamily="34" charset="0"/>
                <a:ea typeface="Inter" pitchFamily="34" charset="-122"/>
                <a:cs typeface="Inter" pitchFamily="34" charset="-120"/>
              </a:rPr>
              <a:t>When the conversation ends, the team returns the </a:t>
            </a:r>
            <a:r>
              <a:rPr lang="en-US" sz="1350" dirty="0">
                <a:solidFill>
                  <a:srgbClr val="161613"/>
                </a:solidFill>
                <a:highlight>
                  <a:srgbClr val="E3E3E8"/>
                </a:highlight>
                <a:latin typeface="Consolas" pitchFamily="34" charset="0"/>
                <a:ea typeface="Consolas" pitchFamily="34" charset="-122"/>
                <a:cs typeface="Consolas" pitchFamily="34" charset="-120"/>
              </a:rPr>
              <a:t>TaskResult</a:t>
            </a:r>
            <a:r>
              <a:rPr lang="en-US" sz="1350" dirty="0">
                <a:solidFill>
                  <a:srgbClr val="161613"/>
                </a:solidFill>
                <a:latin typeface="Inter" pitchFamily="34" charset="0"/>
                <a:ea typeface="Inter" pitchFamily="34" charset="-122"/>
                <a:cs typeface="Inter" pitchFamily="34" charset="-120"/>
              </a:rPr>
              <a:t> containing the conversation history from this task.</a:t>
            </a:r>
            <a:endParaRPr lang="en-US" sz="1350" dirty="0"/>
          </a:p>
        </p:txBody>
      </p:sp>
      <p:sp>
        <p:nvSpPr>
          <p:cNvPr id="12" name="Text 9"/>
          <p:cNvSpPr/>
          <p:nvPr/>
        </p:nvSpPr>
        <p:spPr>
          <a:xfrm>
            <a:off x="612934" y="7466052"/>
            <a:ext cx="13404533" cy="280154"/>
          </a:xfrm>
          <a:prstGeom prst="rect">
            <a:avLst/>
          </a:prstGeom>
          <a:noFill/>
          <a:ln/>
        </p:spPr>
        <p:txBody>
          <a:bodyPr wrap="none" lIns="0" tIns="0" rIns="0" bIns="0" rtlCol="0" anchor="t"/>
          <a:lstStyle/>
          <a:p>
            <a:pPr marL="0" indent="0">
              <a:lnSpc>
                <a:spcPts val="2200"/>
              </a:lnSpc>
              <a:buNone/>
            </a:pPr>
            <a:endParaRPr lang="en-US" sz="1350" dirty="0"/>
          </a:p>
        </p:txBody>
      </p:sp>
      <p:sp>
        <p:nvSpPr>
          <p:cNvPr id="13" name="Rectangle 12">
            <a:extLst>
              <a:ext uri="{FF2B5EF4-FFF2-40B4-BE49-F238E27FC236}">
                <a16:creationId xmlns:a16="http://schemas.microsoft.com/office/drawing/2014/main" id="{BBBF5F43-D6B4-0500-F771-BAAA0E66ADBC}"/>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28650" y="888206"/>
            <a:ext cx="7404735" cy="561380"/>
          </a:xfrm>
          <a:prstGeom prst="rect">
            <a:avLst/>
          </a:prstGeom>
          <a:noFill/>
          <a:ln/>
        </p:spPr>
        <p:txBody>
          <a:bodyPr wrap="none" lIns="0" tIns="0" rIns="0" bIns="0" rtlCol="0" anchor="t"/>
          <a:lstStyle/>
          <a:p>
            <a:pPr marL="0" indent="0">
              <a:lnSpc>
                <a:spcPts val="4400"/>
              </a:lnSpc>
              <a:buNone/>
            </a:pPr>
            <a:r>
              <a:rPr lang="en-US" sz="3500" dirty="0">
                <a:solidFill>
                  <a:srgbClr val="161613"/>
                </a:solidFill>
                <a:latin typeface="DM Sans Medium" pitchFamily="34" charset="0"/>
                <a:ea typeface="DM Sans Medium" pitchFamily="34" charset="-122"/>
                <a:cs typeface="DM Sans Medium" pitchFamily="34" charset="-120"/>
              </a:rPr>
              <a:t>Agent Patterns-Swarm Group Chat (handoff pattern)</a:t>
            </a:r>
            <a:endParaRPr lang="en-US" sz="3500" dirty="0"/>
          </a:p>
        </p:txBody>
      </p:sp>
      <p:sp>
        <p:nvSpPr>
          <p:cNvPr id="3" name="Text 1"/>
          <p:cNvSpPr/>
          <p:nvPr/>
        </p:nvSpPr>
        <p:spPr>
          <a:xfrm>
            <a:off x="628650" y="1880592"/>
            <a:ext cx="6467475" cy="287417"/>
          </a:xfrm>
          <a:prstGeom prst="rect">
            <a:avLst/>
          </a:prstGeom>
          <a:noFill/>
          <a:ln/>
        </p:spPr>
        <p:txBody>
          <a:bodyPr wrap="none" lIns="0" tIns="0" rIns="0" bIns="0" rtlCol="0" anchor="t"/>
          <a:lstStyle/>
          <a:p>
            <a:pPr marL="0" indent="0">
              <a:lnSpc>
                <a:spcPts val="2250"/>
              </a:lnSpc>
              <a:buNone/>
            </a:pPr>
            <a:endParaRPr lang="en-US" sz="1400" dirty="0"/>
          </a:p>
        </p:txBody>
      </p:sp>
      <p:pic>
        <p:nvPicPr>
          <p:cNvPr id="4" name="Image 0" descr="preencoded.png"/>
          <p:cNvPicPr>
            <a:picLocks noChangeAspect="1"/>
          </p:cNvPicPr>
          <p:nvPr/>
        </p:nvPicPr>
        <p:blipFill>
          <a:blip r:embed="rId3"/>
          <a:stretch>
            <a:fillRect/>
          </a:stretch>
        </p:blipFill>
        <p:spPr>
          <a:xfrm>
            <a:off x="867867" y="2559389"/>
            <a:ext cx="5989040" cy="3502203"/>
          </a:xfrm>
          <a:prstGeom prst="rect">
            <a:avLst/>
          </a:prstGeom>
        </p:spPr>
      </p:pic>
      <p:sp>
        <p:nvSpPr>
          <p:cNvPr id="5" name="Text 2"/>
          <p:cNvSpPr/>
          <p:nvPr/>
        </p:nvSpPr>
        <p:spPr>
          <a:xfrm>
            <a:off x="7541895" y="1880592"/>
            <a:ext cx="6467475" cy="1724501"/>
          </a:xfrm>
          <a:prstGeom prst="rect">
            <a:avLst/>
          </a:prstGeom>
          <a:noFill/>
          <a:ln/>
        </p:spPr>
        <p:txBody>
          <a:bodyPr wrap="square" lIns="0" tIns="0" rIns="0" bIns="0" rtlCol="0" anchor="t"/>
          <a:lstStyle/>
          <a:p>
            <a:pPr marL="0" indent="0">
              <a:lnSpc>
                <a:spcPts val="2250"/>
              </a:lnSpc>
              <a:buNone/>
            </a:pPr>
            <a:r>
              <a:rPr lang="en-US" sz="1400" dirty="0">
                <a:solidFill>
                  <a:srgbClr val="161613"/>
                </a:solidFill>
                <a:highlight>
                  <a:srgbClr val="E3E3E8"/>
                </a:highlight>
                <a:latin typeface="Consolas" pitchFamily="34" charset="0"/>
                <a:ea typeface="Consolas" pitchFamily="34" charset="-122"/>
                <a:cs typeface="Consolas" pitchFamily="34" charset="-120"/>
              </a:rPr>
              <a:t>Swarm</a:t>
            </a:r>
            <a:r>
              <a:rPr lang="en-US" sz="1400" dirty="0">
                <a:solidFill>
                  <a:srgbClr val="161613"/>
                </a:solidFill>
                <a:latin typeface="Inter" pitchFamily="34" charset="0"/>
                <a:ea typeface="Inter" pitchFamily="34" charset="-122"/>
                <a:cs typeface="Inter" pitchFamily="34" charset="-120"/>
              </a:rPr>
              <a:t> implements a team in which agents can hand off task to other agents based on their capabilities. It is a multi-agent design pattern first introduced by OpenAI in </a:t>
            </a:r>
            <a:r>
              <a:rPr lang="en-US" sz="1400" u="sng" dirty="0">
                <a:solidFill>
                  <a:srgbClr val="28282F"/>
                </a:solidFill>
                <a:latin typeface="Inter" pitchFamily="34" charset="0"/>
                <a:ea typeface="Inter" pitchFamily="34" charset="-122"/>
                <a:cs typeface="Inter" pitchFamily="34" charset="-120"/>
                <a:hlinkClick r:id="rId4">
                  <a:extLst>
                    <a:ext uri="{A12FA001-AC4F-418D-AE19-62706E023703}">
                      <ahyp:hlinkClr xmlns:ahyp="http://schemas.microsoft.com/office/drawing/2018/hyperlinkcolor" val="tx"/>
                    </a:ext>
                  </a:extLst>
                </a:hlinkClick>
              </a:rPr>
              <a:t>Swarm</a:t>
            </a:r>
            <a:r>
              <a:rPr lang="en-US" sz="1400" dirty="0">
                <a:solidFill>
                  <a:srgbClr val="161613"/>
                </a:solidFill>
                <a:latin typeface="Inter" pitchFamily="34" charset="0"/>
                <a:ea typeface="Inter" pitchFamily="34" charset="-122"/>
                <a:cs typeface="Inter" pitchFamily="34" charset="-120"/>
              </a:rPr>
              <a:t>. The key idea is to let agent delegate tasks to other agents using a special tool call, while all agents share the same message context. This enables agents to make local decisions about task planning, rather than relying on a central orchestrator such as in </a:t>
            </a:r>
            <a:r>
              <a:rPr lang="en-US" sz="1400" dirty="0">
                <a:solidFill>
                  <a:srgbClr val="161613"/>
                </a:solidFill>
                <a:highlight>
                  <a:srgbClr val="E3E3E8"/>
                </a:highlight>
                <a:latin typeface="Consolas" pitchFamily="34" charset="0"/>
                <a:ea typeface="Consolas" pitchFamily="34" charset="-122"/>
                <a:cs typeface="Consolas" pitchFamily="34" charset="-120"/>
              </a:rPr>
              <a:t>SelectorGroupChat</a:t>
            </a:r>
            <a:r>
              <a:rPr lang="en-US" sz="1400" dirty="0">
                <a:solidFill>
                  <a:srgbClr val="161613"/>
                </a:solidFill>
                <a:latin typeface="Inter" pitchFamily="34" charset="0"/>
                <a:ea typeface="Inter" pitchFamily="34" charset="-122"/>
                <a:cs typeface="Inter" pitchFamily="34" charset="-120"/>
              </a:rPr>
              <a:t>.</a:t>
            </a:r>
            <a:endParaRPr lang="en-US" sz="1400" dirty="0"/>
          </a:p>
        </p:txBody>
      </p:sp>
      <p:sp>
        <p:nvSpPr>
          <p:cNvPr id="6" name="Text 3"/>
          <p:cNvSpPr/>
          <p:nvPr/>
        </p:nvSpPr>
        <p:spPr>
          <a:xfrm>
            <a:off x="7541895" y="3766661"/>
            <a:ext cx="6467475" cy="574834"/>
          </a:xfrm>
          <a:prstGeom prst="rect">
            <a:avLst/>
          </a:prstGeom>
          <a:noFill/>
          <a:ln/>
        </p:spPr>
        <p:txBody>
          <a:bodyPr wrap="square" lIns="0" tIns="0" rIns="0" bIns="0" rtlCol="0" anchor="t"/>
          <a:lstStyle/>
          <a:p>
            <a:pPr marL="0" indent="0">
              <a:lnSpc>
                <a:spcPts val="2250"/>
              </a:lnSpc>
              <a:buNone/>
            </a:pPr>
            <a:r>
              <a:rPr lang="en-US" sz="1400" dirty="0">
                <a:solidFill>
                  <a:srgbClr val="161613"/>
                </a:solidFill>
                <a:latin typeface="Inter" pitchFamily="34" charset="0"/>
                <a:ea typeface="Inter" pitchFamily="34" charset="-122"/>
                <a:cs typeface="Inter" pitchFamily="34" charset="-120"/>
              </a:rPr>
              <a:t>This system is designed to perform stock research tasks by leveraging four agents:</a:t>
            </a:r>
            <a:endParaRPr lang="en-US" sz="1400" dirty="0"/>
          </a:p>
        </p:txBody>
      </p:sp>
      <p:sp>
        <p:nvSpPr>
          <p:cNvPr id="7" name="Text 4"/>
          <p:cNvSpPr/>
          <p:nvPr/>
        </p:nvSpPr>
        <p:spPr>
          <a:xfrm>
            <a:off x="7541895" y="4503063"/>
            <a:ext cx="6467475" cy="862251"/>
          </a:xfrm>
          <a:prstGeom prst="rect">
            <a:avLst/>
          </a:prstGeom>
          <a:noFill/>
          <a:ln/>
        </p:spPr>
        <p:txBody>
          <a:bodyPr wrap="square" lIns="0" tIns="0" rIns="0" bIns="0" rtlCol="0" anchor="t"/>
          <a:lstStyle/>
          <a:p>
            <a:pPr marL="342900" indent="-342900">
              <a:lnSpc>
                <a:spcPts val="2250"/>
              </a:lnSpc>
              <a:buSzPct val="100000"/>
              <a:buChar char="•"/>
            </a:pPr>
            <a:r>
              <a:rPr lang="en-US" sz="1400" b="1" dirty="0">
                <a:solidFill>
                  <a:srgbClr val="161613"/>
                </a:solidFill>
                <a:latin typeface="Inter" pitchFamily="34" charset="0"/>
                <a:ea typeface="Inter" pitchFamily="34" charset="-122"/>
                <a:cs typeface="Inter" pitchFamily="34" charset="-120"/>
              </a:rPr>
              <a:t>Planner</a:t>
            </a:r>
            <a:r>
              <a:rPr lang="en-US" sz="1400" dirty="0">
                <a:solidFill>
                  <a:srgbClr val="161613"/>
                </a:solidFill>
                <a:latin typeface="Inter" pitchFamily="34" charset="0"/>
                <a:ea typeface="Inter" pitchFamily="34" charset="-122"/>
                <a:cs typeface="Inter" pitchFamily="34" charset="-120"/>
              </a:rPr>
              <a:t>: The central coordinator that delegates specific tasks to specialized agents based on their expertise. The planner ensures that each agent is utilized efficiently and oversees the overall workflow.</a:t>
            </a:r>
            <a:endParaRPr lang="en-US" sz="1400" dirty="0"/>
          </a:p>
        </p:txBody>
      </p:sp>
      <p:sp>
        <p:nvSpPr>
          <p:cNvPr id="8" name="Text 5"/>
          <p:cNvSpPr/>
          <p:nvPr/>
        </p:nvSpPr>
        <p:spPr>
          <a:xfrm>
            <a:off x="7541895" y="5428178"/>
            <a:ext cx="6467475" cy="574834"/>
          </a:xfrm>
          <a:prstGeom prst="rect">
            <a:avLst/>
          </a:prstGeom>
          <a:noFill/>
          <a:ln/>
        </p:spPr>
        <p:txBody>
          <a:bodyPr wrap="square" lIns="0" tIns="0" rIns="0" bIns="0" rtlCol="0" anchor="t"/>
          <a:lstStyle/>
          <a:p>
            <a:pPr marL="342900" indent="-342900">
              <a:lnSpc>
                <a:spcPts val="2250"/>
              </a:lnSpc>
              <a:buSzPct val="100000"/>
              <a:buChar char="•"/>
            </a:pPr>
            <a:r>
              <a:rPr lang="en-US" sz="1400" b="1" dirty="0">
                <a:solidFill>
                  <a:srgbClr val="161613"/>
                </a:solidFill>
                <a:latin typeface="Inter" pitchFamily="34" charset="0"/>
                <a:ea typeface="Inter" pitchFamily="34" charset="-122"/>
                <a:cs typeface="Inter" pitchFamily="34" charset="-120"/>
              </a:rPr>
              <a:t>Financial Analyst</a:t>
            </a:r>
            <a:r>
              <a:rPr lang="en-US" sz="1400" dirty="0">
                <a:solidFill>
                  <a:srgbClr val="161613"/>
                </a:solidFill>
                <a:latin typeface="Inter" pitchFamily="34" charset="0"/>
                <a:ea typeface="Inter" pitchFamily="34" charset="-122"/>
                <a:cs typeface="Inter" pitchFamily="34" charset="-120"/>
              </a:rPr>
              <a:t>: A specialized agent responsible for analyzing financial metrics and stock data using tools such as </a:t>
            </a:r>
            <a:r>
              <a:rPr lang="en-US" sz="1400" dirty="0">
                <a:solidFill>
                  <a:srgbClr val="161613"/>
                </a:solidFill>
                <a:highlight>
                  <a:srgbClr val="E3E3E8"/>
                </a:highlight>
                <a:latin typeface="Consolas" pitchFamily="34" charset="0"/>
                <a:ea typeface="Consolas" pitchFamily="34" charset="-122"/>
                <a:cs typeface="Consolas" pitchFamily="34" charset="-120"/>
              </a:rPr>
              <a:t>get_stock_data</a:t>
            </a:r>
            <a:r>
              <a:rPr lang="en-US" sz="1400" dirty="0">
                <a:solidFill>
                  <a:srgbClr val="161613"/>
                </a:solidFill>
                <a:latin typeface="Inter" pitchFamily="34" charset="0"/>
                <a:ea typeface="Inter" pitchFamily="34" charset="-122"/>
                <a:cs typeface="Inter" pitchFamily="34" charset="-120"/>
              </a:rPr>
              <a:t>.</a:t>
            </a:r>
            <a:endParaRPr lang="en-US" sz="1400" dirty="0"/>
          </a:p>
        </p:txBody>
      </p:sp>
      <p:sp>
        <p:nvSpPr>
          <p:cNvPr id="9" name="Text 6"/>
          <p:cNvSpPr/>
          <p:nvPr/>
        </p:nvSpPr>
        <p:spPr>
          <a:xfrm>
            <a:off x="7541895" y="6065877"/>
            <a:ext cx="6467475" cy="574834"/>
          </a:xfrm>
          <a:prstGeom prst="rect">
            <a:avLst/>
          </a:prstGeom>
          <a:noFill/>
          <a:ln/>
        </p:spPr>
        <p:txBody>
          <a:bodyPr wrap="square" lIns="0" tIns="0" rIns="0" bIns="0" rtlCol="0" anchor="t"/>
          <a:lstStyle/>
          <a:p>
            <a:pPr marL="342900" indent="-342900">
              <a:lnSpc>
                <a:spcPts val="2250"/>
              </a:lnSpc>
              <a:buSzPct val="100000"/>
              <a:buChar char="•"/>
            </a:pPr>
            <a:r>
              <a:rPr lang="en-US" sz="1400" b="1" dirty="0">
                <a:solidFill>
                  <a:srgbClr val="161613"/>
                </a:solidFill>
                <a:latin typeface="Inter" pitchFamily="34" charset="0"/>
                <a:ea typeface="Inter" pitchFamily="34" charset="-122"/>
                <a:cs typeface="Inter" pitchFamily="34" charset="-120"/>
              </a:rPr>
              <a:t>News Analyst</a:t>
            </a:r>
            <a:r>
              <a:rPr lang="en-US" sz="1400" dirty="0">
                <a:solidFill>
                  <a:srgbClr val="161613"/>
                </a:solidFill>
                <a:latin typeface="Inter" pitchFamily="34" charset="0"/>
                <a:ea typeface="Inter" pitchFamily="34" charset="-122"/>
                <a:cs typeface="Inter" pitchFamily="34" charset="-120"/>
              </a:rPr>
              <a:t>: An agent focused on gathering and summarizing recent news articles relevant to the stock, using tools such as </a:t>
            </a:r>
            <a:r>
              <a:rPr lang="en-US" sz="1400" dirty="0">
                <a:solidFill>
                  <a:srgbClr val="161613"/>
                </a:solidFill>
                <a:highlight>
                  <a:srgbClr val="E3E3E8"/>
                </a:highlight>
                <a:latin typeface="Consolas" pitchFamily="34" charset="0"/>
                <a:ea typeface="Consolas" pitchFamily="34" charset="-122"/>
                <a:cs typeface="Consolas" pitchFamily="34" charset="-120"/>
              </a:rPr>
              <a:t>get_news</a:t>
            </a:r>
            <a:r>
              <a:rPr lang="en-US" sz="1400" dirty="0">
                <a:solidFill>
                  <a:srgbClr val="161613"/>
                </a:solidFill>
                <a:latin typeface="Inter" pitchFamily="34" charset="0"/>
                <a:ea typeface="Inter" pitchFamily="34" charset="-122"/>
                <a:cs typeface="Inter" pitchFamily="34" charset="-120"/>
              </a:rPr>
              <a:t>.</a:t>
            </a:r>
            <a:endParaRPr lang="en-US" sz="1400" dirty="0"/>
          </a:p>
        </p:txBody>
      </p:sp>
      <p:sp>
        <p:nvSpPr>
          <p:cNvPr id="10" name="Text 7"/>
          <p:cNvSpPr/>
          <p:nvPr/>
        </p:nvSpPr>
        <p:spPr>
          <a:xfrm>
            <a:off x="7541895" y="6703576"/>
            <a:ext cx="6467475" cy="574834"/>
          </a:xfrm>
          <a:prstGeom prst="rect">
            <a:avLst/>
          </a:prstGeom>
          <a:noFill/>
          <a:ln/>
        </p:spPr>
        <p:txBody>
          <a:bodyPr wrap="square" lIns="0" tIns="0" rIns="0" bIns="0" rtlCol="0" anchor="t"/>
          <a:lstStyle/>
          <a:p>
            <a:pPr marL="342900" indent="-342900">
              <a:lnSpc>
                <a:spcPts val="2250"/>
              </a:lnSpc>
              <a:buSzPct val="100000"/>
              <a:buChar char="•"/>
            </a:pPr>
            <a:r>
              <a:rPr lang="en-US" sz="1400" b="1" dirty="0">
                <a:solidFill>
                  <a:srgbClr val="161613"/>
                </a:solidFill>
                <a:latin typeface="Inter" pitchFamily="34" charset="0"/>
                <a:ea typeface="Inter" pitchFamily="34" charset="-122"/>
                <a:cs typeface="Inter" pitchFamily="34" charset="-120"/>
              </a:rPr>
              <a:t>Writer</a:t>
            </a:r>
            <a:r>
              <a:rPr lang="en-US" sz="1400" dirty="0">
                <a:solidFill>
                  <a:srgbClr val="161613"/>
                </a:solidFill>
                <a:latin typeface="Inter" pitchFamily="34" charset="0"/>
                <a:ea typeface="Inter" pitchFamily="34" charset="-122"/>
                <a:cs typeface="Inter" pitchFamily="34" charset="-120"/>
              </a:rPr>
              <a:t>: An agent tasked with compiling the findings from the stock and news analysis into a cohesive final report.</a:t>
            </a:r>
            <a:endParaRPr lang="en-US" sz="1400" dirty="0"/>
          </a:p>
        </p:txBody>
      </p:sp>
      <p:sp>
        <p:nvSpPr>
          <p:cNvPr id="11" name="Rectangle 10">
            <a:extLst>
              <a:ext uri="{FF2B5EF4-FFF2-40B4-BE49-F238E27FC236}">
                <a16:creationId xmlns:a16="http://schemas.microsoft.com/office/drawing/2014/main" id="{30044B2A-033A-CC60-1AE5-34AC7F12DAC2}"/>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1215152"/>
            <a:ext cx="8351639" cy="708779"/>
          </a:xfrm>
          <a:prstGeom prst="rect">
            <a:avLst/>
          </a:prstGeom>
          <a:noFill/>
          <a:ln/>
        </p:spPr>
        <p:txBody>
          <a:bodyPr wrap="none" lIns="0" tIns="0" rIns="0" bIns="0" rtlCol="0" anchor="t"/>
          <a:lstStyle/>
          <a:p>
            <a:pPr marL="0" indent="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Agent-Patterns-Magentic-One</a:t>
            </a:r>
            <a:endParaRPr lang="en-US" sz="4450" dirty="0"/>
          </a:p>
        </p:txBody>
      </p:sp>
      <p:pic>
        <p:nvPicPr>
          <p:cNvPr id="3" name="Image 0" descr="preencoded.png"/>
          <p:cNvPicPr>
            <a:picLocks noChangeAspect="1"/>
          </p:cNvPicPr>
          <p:nvPr/>
        </p:nvPicPr>
        <p:blipFill>
          <a:blip r:embed="rId3"/>
          <a:stretch>
            <a:fillRect/>
          </a:stretch>
        </p:blipFill>
        <p:spPr>
          <a:xfrm>
            <a:off x="793790" y="2519243"/>
            <a:ext cx="6516529" cy="3621881"/>
          </a:xfrm>
          <a:prstGeom prst="rect">
            <a:avLst/>
          </a:prstGeom>
        </p:spPr>
      </p:pic>
      <p:sp>
        <p:nvSpPr>
          <p:cNvPr id="4" name="Text 1"/>
          <p:cNvSpPr/>
          <p:nvPr/>
        </p:nvSpPr>
        <p:spPr>
          <a:xfrm>
            <a:off x="7871341" y="2468166"/>
            <a:ext cx="5972770" cy="3629025"/>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Built on top of autogen, Magentic-One is a high-performing generalist agentic system designed to solve such tasks. Magentic-One employs a multi-agent architecture where a lead agent, the Orchestrator, directs four other agents to solve tasks. The Orchestrator plans, tracks progress, and re-plans to recover from errors, while directing specialized agents to perform tasks like operating a web browser, navigating local files, or writing and executing Python code.</a:t>
            </a:r>
            <a:endParaRPr lang="en-US" sz="1750" dirty="0"/>
          </a:p>
        </p:txBody>
      </p:sp>
      <p:sp>
        <p:nvSpPr>
          <p:cNvPr id="5" name="Text 2"/>
          <p:cNvSpPr/>
          <p:nvPr/>
        </p:nvSpPr>
        <p:spPr>
          <a:xfrm>
            <a:off x="793790" y="6651427"/>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6" name="Rectangle 5">
            <a:extLst>
              <a:ext uri="{FF2B5EF4-FFF2-40B4-BE49-F238E27FC236}">
                <a16:creationId xmlns:a16="http://schemas.microsoft.com/office/drawing/2014/main" id="{4C16E1D6-C9D8-E3DC-14B8-ADAEEBCAF88C}"/>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1758791"/>
            <a:ext cx="9764554" cy="708779"/>
          </a:xfrm>
          <a:prstGeom prst="rect">
            <a:avLst/>
          </a:prstGeom>
          <a:noFill/>
          <a:ln/>
        </p:spPr>
        <p:txBody>
          <a:bodyPr wrap="none" lIns="0" tIns="0" rIns="0" bIns="0" rtlCol="0" anchor="t"/>
          <a:lstStyle/>
          <a:p>
            <a:pPr marL="0" indent="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Agent Patterns-Sequential Workflow</a:t>
            </a:r>
            <a:endParaRPr lang="en-US" sz="4450" dirty="0"/>
          </a:p>
        </p:txBody>
      </p:sp>
      <p:sp>
        <p:nvSpPr>
          <p:cNvPr id="3" name="Text 1"/>
          <p:cNvSpPr/>
          <p:nvPr/>
        </p:nvSpPr>
        <p:spPr>
          <a:xfrm>
            <a:off x="793790" y="2807732"/>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Sequential Workflow is a multi-agent design pattern where agents respond in a deterministic sequence. Each agent in the workflow performs a specific task by processing a message, generating a response, and then passing it to the next agent. This pattern is useful for creating deterministic workflows where each agent contributes to a pre-specified sub-task.</a:t>
            </a:r>
            <a:endParaRPr lang="en-US" sz="1750" dirty="0"/>
          </a:p>
        </p:txBody>
      </p:sp>
      <p:pic>
        <p:nvPicPr>
          <p:cNvPr id="4" name="Image 0" descr="preencoded.png"/>
          <p:cNvPicPr>
            <a:picLocks noChangeAspect="1"/>
          </p:cNvPicPr>
          <p:nvPr/>
        </p:nvPicPr>
        <p:blipFill>
          <a:blip r:embed="rId3"/>
          <a:stretch>
            <a:fillRect/>
          </a:stretch>
        </p:blipFill>
        <p:spPr>
          <a:xfrm>
            <a:off x="2034421" y="4514493"/>
            <a:ext cx="10561558" cy="1956316"/>
          </a:xfrm>
          <a:prstGeom prst="rect">
            <a:avLst/>
          </a:prstGeom>
        </p:spPr>
      </p:pic>
      <p:sp>
        <p:nvSpPr>
          <p:cNvPr id="5" name="Rectangle 4">
            <a:extLst>
              <a:ext uri="{FF2B5EF4-FFF2-40B4-BE49-F238E27FC236}">
                <a16:creationId xmlns:a16="http://schemas.microsoft.com/office/drawing/2014/main" id="{05C95AA8-60A4-964F-7E4B-518004090F2C}"/>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671393" y="528995"/>
            <a:ext cx="6255306" cy="599480"/>
          </a:xfrm>
          <a:prstGeom prst="rect">
            <a:avLst/>
          </a:prstGeom>
          <a:noFill/>
          <a:ln/>
        </p:spPr>
        <p:txBody>
          <a:bodyPr wrap="none" lIns="0" tIns="0" rIns="0" bIns="0" rtlCol="0" anchor="t"/>
          <a:lstStyle/>
          <a:p>
            <a:pPr marL="0" indent="0">
              <a:lnSpc>
                <a:spcPts val="4700"/>
              </a:lnSpc>
              <a:buNone/>
            </a:pPr>
            <a:r>
              <a:rPr lang="en-US" sz="3750" dirty="0">
                <a:solidFill>
                  <a:srgbClr val="161613"/>
                </a:solidFill>
                <a:latin typeface="DM Sans Medium" pitchFamily="34" charset="0"/>
                <a:ea typeface="DM Sans Medium" pitchFamily="34" charset="-122"/>
                <a:cs typeface="DM Sans Medium" pitchFamily="34" charset="-120"/>
              </a:rPr>
              <a:t>Agent Patterns-Group Chat</a:t>
            </a:r>
            <a:endParaRPr lang="en-US" sz="3750" dirty="0"/>
          </a:p>
        </p:txBody>
      </p:sp>
      <p:sp>
        <p:nvSpPr>
          <p:cNvPr id="3" name="Text 1"/>
          <p:cNvSpPr/>
          <p:nvPr/>
        </p:nvSpPr>
        <p:spPr>
          <a:xfrm>
            <a:off x="671393" y="1512094"/>
            <a:ext cx="13287613" cy="920472"/>
          </a:xfrm>
          <a:prstGeom prst="rect">
            <a:avLst/>
          </a:prstGeom>
          <a:noFill/>
          <a:ln/>
        </p:spPr>
        <p:txBody>
          <a:bodyPr wrap="square" lIns="0" tIns="0" rIns="0" bIns="0" rtlCol="0" anchor="t"/>
          <a:lstStyle/>
          <a:p>
            <a:pPr marL="0" indent="0">
              <a:lnSpc>
                <a:spcPts val="2400"/>
              </a:lnSpc>
              <a:buNone/>
            </a:pPr>
            <a:r>
              <a:rPr lang="en-US" sz="1500" dirty="0">
                <a:solidFill>
                  <a:srgbClr val="161613"/>
                </a:solidFill>
                <a:latin typeface="Inter" pitchFamily="34" charset="0"/>
                <a:ea typeface="Inter" pitchFamily="34" charset="-122"/>
                <a:cs typeface="Inter" pitchFamily="34" charset="-120"/>
              </a:rPr>
              <a:t>Group chat is a design pattern where a group of agents share a common thread of messages: they all subscribe and publish to the same topic. Each participant agent is specialized for a particular task, such as writer, illustrator, and editor in a collaborative writing task. You can also include an agent to represent a human user to help guide the agents when needed.</a:t>
            </a:r>
            <a:endParaRPr lang="en-US" sz="1500" dirty="0"/>
          </a:p>
        </p:txBody>
      </p:sp>
      <p:sp>
        <p:nvSpPr>
          <p:cNvPr id="4" name="Text 2"/>
          <p:cNvSpPr/>
          <p:nvPr/>
        </p:nvSpPr>
        <p:spPr>
          <a:xfrm>
            <a:off x="671393" y="2648307"/>
            <a:ext cx="13287613" cy="1227296"/>
          </a:xfrm>
          <a:prstGeom prst="rect">
            <a:avLst/>
          </a:prstGeom>
          <a:noFill/>
          <a:ln/>
        </p:spPr>
        <p:txBody>
          <a:bodyPr wrap="square" lIns="0" tIns="0" rIns="0" bIns="0" rtlCol="0" anchor="t"/>
          <a:lstStyle/>
          <a:p>
            <a:pPr marL="0" indent="0">
              <a:lnSpc>
                <a:spcPts val="2400"/>
              </a:lnSpc>
              <a:buNone/>
            </a:pPr>
            <a:r>
              <a:rPr lang="en-US" sz="1500" dirty="0">
                <a:solidFill>
                  <a:srgbClr val="161613"/>
                </a:solidFill>
                <a:latin typeface="Inter" pitchFamily="34" charset="0"/>
                <a:ea typeface="Inter" pitchFamily="34" charset="-122"/>
                <a:cs typeface="Inter" pitchFamily="34" charset="-120"/>
              </a:rPr>
              <a:t>In a group chat, participants take turn to publish a message, and the process is sequential – only one agent is working at a time. Under the hood, the order of turns is maintained by a Group Chat Manager agent, which selects the next agent to speak upon receiving a message. The exact algorithm for selecting the next agent can vary based on your application requirements. Typically, a round-robin algorithm or a selector with an LLM model is used.</a:t>
            </a:r>
            <a:endParaRPr lang="en-US" sz="1500" dirty="0"/>
          </a:p>
        </p:txBody>
      </p:sp>
      <p:pic>
        <p:nvPicPr>
          <p:cNvPr id="5" name="Image 0" descr="preencoded.png"/>
          <p:cNvPicPr>
            <a:picLocks noChangeAspect="1"/>
          </p:cNvPicPr>
          <p:nvPr/>
        </p:nvPicPr>
        <p:blipFill>
          <a:blip r:embed="rId3"/>
          <a:stretch>
            <a:fillRect/>
          </a:stretch>
        </p:blipFill>
        <p:spPr>
          <a:xfrm>
            <a:off x="4575334" y="4091345"/>
            <a:ext cx="5479733" cy="3609142"/>
          </a:xfrm>
          <a:prstGeom prst="rect">
            <a:avLst/>
          </a:prstGeom>
        </p:spPr>
      </p:pic>
      <p:sp>
        <p:nvSpPr>
          <p:cNvPr id="6" name="Rectangle 5">
            <a:extLst>
              <a:ext uri="{FF2B5EF4-FFF2-40B4-BE49-F238E27FC236}">
                <a16:creationId xmlns:a16="http://schemas.microsoft.com/office/drawing/2014/main" id="{FF177011-6135-B0BA-6BF8-49D20BA6FB65}"/>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583644" y="458629"/>
            <a:ext cx="4728210" cy="521137"/>
          </a:xfrm>
          <a:prstGeom prst="rect">
            <a:avLst/>
          </a:prstGeom>
          <a:noFill/>
          <a:ln/>
        </p:spPr>
        <p:txBody>
          <a:bodyPr wrap="none" lIns="0" tIns="0" rIns="0" bIns="0" rtlCol="0" anchor="t"/>
          <a:lstStyle/>
          <a:p>
            <a:pPr marL="0" indent="0">
              <a:lnSpc>
                <a:spcPts val="4100"/>
              </a:lnSpc>
              <a:buNone/>
            </a:pPr>
            <a:r>
              <a:rPr lang="en-US" sz="3250" dirty="0">
                <a:solidFill>
                  <a:srgbClr val="161613"/>
                </a:solidFill>
                <a:latin typeface="DM Sans Medium" pitchFamily="34" charset="0"/>
                <a:ea typeface="DM Sans Medium" pitchFamily="34" charset="-122"/>
                <a:cs typeface="DM Sans Medium" pitchFamily="34" charset="-120"/>
              </a:rPr>
              <a:t>Agent Patterns-Handoff</a:t>
            </a:r>
            <a:endParaRPr lang="en-US" sz="3250" dirty="0"/>
          </a:p>
        </p:txBody>
      </p:sp>
      <p:sp>
        <p:nvSpPr>
          <p:cNvPr id="3" name="Text 1"/>
          <p:cNvSpPr/>
          <p:nvPr/>
        </p:nvSpPr>
        <p:spPr>
          <a:xfrm>
            <a:off x="583644" y="1313259"/>
            <a:ext cx="13463111" cy="533638"/>
          </a:xfrm>
          <a:prstGeom prst="rect">
            <a:avLst/>
          </a:prstGeom>
          <a:noFill/>
          <a:ln/>
        </p:spPr>
        <p:txBody>
          <a:bodyPr wrap="square" lIns="0" tIns="0" rIns="0" bIns="0" rtlCol="0" anchor="t"/>
          <a:lstStyle/>
          <a:p>
            <a:pPr marL="0" indent="0">
              <a:lnSpc>
                <a:spcPts val="2100"/>
              </a:lnSpc>
              <a:buNone/>
            </a:pPr>
            <a:r>
              <a:rPr lang="en-US" sz="1300" dirty="0">
                <a:solidFill>
                  <a:srgbClr val="161613"/>
                </a:solidFill>
                <a:latin typeface="Inter" pitchFamily="34" charset="0"/>
                <a:ea typeface="Inter" pitchFamily="34" charset="-122"/>
                <a:cs typeface="Inter" pitchFamily="34" charset="-120"/>
              </a:rPr>
              <a:t>Handoff is a multi-agent design pattern introduced by OpenAI in an experimental project called </a:t>
            </a:r>
            <a:r>
              <a:rPr lang="en-US" sz="1300" u="sng" dirty="0">
                <a:solidFill>
                  <a:srgbClr val="28282F"/>
                </a:solidFill>
                <a:latin typeface="Inter" pitchFamily="34" charset="0"/>
                <a:ea typeface="Inter" pitchFamily="34" charset="-122"/>
                <a:cs typeface="Inter" pitchFamily="34" charset="-120"/>
                <a:hlinkClick r:id="rId3">
                  <a:extLst>
                    <a:ext uri="{A12FA001-AC4F-418D-AE19-62706E023703}">
                      <ahyp:hlinkClr xmlns:ahyp="http://schemas.microsoft.com/office/drawing/2018/hyperlinkcolor" val="tx"/>
                    </a:ext>
                  </a:extLst>
                </a:hlinkClick>
              </a:rPr>
              <a:t>Swarm</a:t>
            </a:r>
            <a:r>
              <a:rPr lang="en-US" sz="1300" dirty="0">
                <a:solidFill>
                  <a:srgbClr val="161613"/>
                </a:solidFill>
                <a:latin typeface="Inter" pitchFamily="34" charset="0"/>
                <a:ea typeface="Inter" pitchFamily="34" charset="-122"/>
                <a:cs typeface="Inter" pitchFamily="34" charset="-120"/>
              </a:rPr>
              <a:t>. The key idea is to let agent delegate tasks to other agents using a special tool call.</a:t>
            </a:r>
            <a:endParaRPr lang="en-US" sz="1300" dirty="0"/>
          </a:p>
        </p:txBody>
      </p:sp>
      <p:sp>
        <p:nvSpPr>
          <p:cNvPr id="4" name="Text 2"/>
          <p:cNvSpPr/>
          <p:nvPr/>
        </p:nvSpPr>
        <p:spPr>
          <a:xfrm>
            <a:off x="583644" y="2034421"/>
            <a:ext cx="13463111" cy="533638"/>
          </a:xfrm>
          <a:prstGeom prst="rect">
            <a:avLst/>
          </a:prstGeom>
          <a:noFill/>
          <a:ln/>
        </p:spPr>
        <p:txBody>
          <a:bodyPr wrap="square" lIns="0" tIns="0" rIns="0" bIns="0" rtlCol="0" anchor="t"/>
          <a:lstStyle/>
          <a:p>
            <a:pPr marL="0" indent="0">
              <a:lnSpc>
                <a:spcPts val="2100"/>
              </a:lnSpc>
              <a:buNone/>
            </a:pPr>
            <a:r>
              <a:rPr lang="en-US" sz="1300" dirty="0">
                <a:solidFill>
                  <a:srgbClr val="161613"/>
                </a:solidFill>
                <a:latin typeface="Inter" pitchFamily="34" charset="0"/>
                <a:ea typeface="Inter" pitchFamily="34" charset="-122"/>
                <a:cs typeface="Inter" pitchFamily="34" charset="-120"/>
              </a:rPr>
              <a:t>We can use the AutoGen Core API to implement the handoff pattern using event-driven agents. Using AutoGen (v0.4+) provides the following advantages over the OpenAI implementation and the previous version (v0.2):</a:t>
            </a:r>
            <a:endParaRPr lang="en-US" sz="1300" dirty="0"/>
          </a:p>
        </p:txBody>
      </p:sp>
      <p:sp>
        <p:nvSpPr>
          <p:cNvPr id="5" name="Text 3"/>
          <p:cNvSpPr/>
          <p:nvPr/>
        </p:nvSpPr>
        <p:spPr>
          <a:xfrm>
            <a:off x="583644" y="2755583"/>
            <a:ext cx="13463111" cy="266819"/>
          </a:xfrm>
          <a:prstGeom prst="rect">
            <a:avLst/>
          </a:prstGeom>
          <a:noFill/>
          <a:ln/>
        </p:spPr>
        <p:txBody>
          <a:bodyPr wrap="none" lIns="0" tIns="0" rIns="0" bIns="0" rtlCol="0" anchor="t"/>
          <a:lstStyle/>
          <a:p>
            <a:pPr marL="342900" indent="-342900">
              <a:lnSpc>
                <a:spcPts val="2100"/>
              </a:lnSpc>
              <a:buSzPct val="100000"/>
              <a:buFont typeface="+mj-lt"/>
              <a:buAutoNum type="arabicPeriod"/>
            </a:pPr>
            <a:r>
              <a:rPr lang="en-US" sz="1300" dirty="0">
                <a:solidFill>
                  <a:srgbClr val="161613"/>
                </a:solidFill>
                <a:latin typeface="Inter" pitchFamily="34" charset="0"/>
                <a:ea typeface="Inter" pitchFamily="34" charset="-122"/>
                <a:cs typeface="Inter" pitchFamily="34" charset="-120"/>
              </a:rPr>
              <a:t>It can scale to distributed environment by using distributed agent runtime.</a:t>
            </a:r>
            <a:endParaRPr lang="en-US" sz="1300" dirty="0"/>
          </a:p>
        </p:txBody>
      </p:sp>
      <p:sp>
        <p:nvSpPr>
          <p:cNvPr id="6" name="Text 4"/>
          <p:cNvSpPr/>
          <p:nvPr/>
        </p:nvSpPr>
        <p:spPr>
          <a:xfrm>
            <a:off x="583644" y="3080742"/>
            <a:ext cx="13463111" cy="266819"/>
          </a:xfrm>
          <a:prstGeom prst="rect">
            <a:avLst/>
          </a:prstGeom>
          <a:noFill/>
          <a:ln/>
        </p:spPr>
        <p:txBody>
          <a:bodyPr wrap="none" lIns="0" tIns="0" rIns="0" bIns="0" rtlCol="0" anchor="t"/>
          <a:lstStyle/>
          <a:p>
            <a:pPr marL="342900" indent="-342900">
              <a:lnSpc>
                <a:spcPts val="2100"/>
              </a:lnSpc>
              <a:buSzPct val="100000"/>
              <a:buFont typeface="+mj-lt"/>
              <a:buAutoNum type="arabicPeriod" startAt="2"/>
            </a:pPr>
            <a:r>
              <a:rPr lang="en-US" sz="1300" dirty="0">
                <a:solidFill>
                  <a:srgbClr val="161613"/>
                </a:solidFill>
                <a:latin typeface="Inter" pitchFamily="34" charset="0"/>
                <a:ea typeface="Inter" pitchFamily="34" charset="-122"/>
                <a:cs typeface="Inter" pitchFamily="34" charset="-120"/>
              </a:rPr>
              <a:t>It affords the flexibility of bringing your own agent implementation.</a:t>
            </a:r>
            <a:endParaRPr lang="en-US" sz="1300" dirty="0"/>
          </a:p>
        </p:txBody>
      </p:sp>
      <p:sp>
        <p:nvSpPr>
          <p:cNvPr id="7" name="Text 5"/>
          <p:cNvSpPr/>
          <p:nvPr/>
        </p:nvSpPr>
        <p:spPr>
          <a:xfrm>
            <a:off x="583644" y="3405902"/>
            <a:ext cx="13463111" cy="266819"/>
          </a:xfrm>
          <a:prstGeom prst="rect">
            <a:avLst/>
          </a:prstGeom>
          <a:noFill/>
          <a:ln/>
        </p:spPr>
        <p:txBody>
          <a:bodyPr wrap="none" lIns="0" tIns="0" rIns="0" bIns="0" rtlCol="0" anchor="t"/>
          <a:lstStyle/>
          <a:p>
            <a:pPr marL="342900" indent="-342900">
              <a:lnSpc>
                <a:spcPts val="2100"/>
              </a:lnSpc>
              <a:buSzPct val="100000"/>
              <a:buFont typeface="+mj-lt"/>
              <a:buAutoNum type="arabicPeriod" startAt="3"/>
            </a:pPr>
            <a:r>
              <a:rPr lang="en-US" sz="1300" dirty="0">
                <a:solidFill>
                  <a:srgbClr val="161613"/>
                </a:solidFill>
                <a:latin typeface="Inter" pitchFamily="34" charset="0"/>
                <a:ea typeface="Inter" pitchFamily="34" charset="-122"/>
                <a:cs typeface="Inter" pitchFamily="34" charset="-120"/>
              </a:rPr>
              <a:t>The natively async API makes it easy to integrate with UI and other systems.</a:t>
            </a:r>
            <a:endParaRPr lang="en-US" sz="1300" dirty="0"/>
          </a:p>
        </p:txBody>
      </p:sp>
      <p:sp>
        <p:nvSpPr>
          <p:cNvPr id="8" name="Text 6"/>
          <p:cNvSpPr/>
          <p:nvPr/>
        </p:nvSpPr>
        <p:spPr>
          <a:xfrm>
            <a:off x="583644" y="4010263"/>
            <a:ext cx="2852618" cy="266819"/>
          </a:xfrm>
          <a:prstGeom prst="rect">
            <a:avLst/>
          </a:prstGeom>
          <a:noFill/>
          <a:ln/>
        </p:spPr>
        <p:txBody>
          <a:bodyPr wrap="none" lIns="0" tIns="0" rIns="0" bIns="0" rtlCol="0" anchor="t"/>
          <a:lstStyle/>
          <a:p>
            <a:pPr marL="0" indent="0">
              <a:lnSpc>
                <a:spcPts val="2100"/>
              </a:lnSpc>
              <a:buNone/>
            </a:pPr>
            <a:endParaRPr lang="en-US" sz="1300" dirty="0"/>
          </a:p>
        </p:txBody>
      </p:sp>
      <p:pic>
        <p:nvPicPr>
          <p:cNvPr id="9" name="Image 0" descr="preencoded.png"/>
          <p:cNvPicPr>
            <a:picLocks noChangeAspect="1"/>
          </p:cNvPicPr>
          <p:nvPr/>
        </p:nvPicPr>
        <p:blipFill>
          <a:blip r:embed="rId4"/>
          <a:stretch>
            <a:fillRect/>
          </a:stretch>
        </p:blipFill>
        <p:spPr>
          <a:xfrm>
            <a:off x="4769882" y="4047768"/>
            <a:ext cx="5105638" cy="3129915"/>
          </a:xfrm>
          <a:prstGeom prst="rect">
            <a:avLst/>
          </a:prstGeom>
        </p:spPr>
      </p:pic>
      <p:sp>
        <p:nvSpPr>
          <p:cNvPr id="10" name="Text 7"/>
          <p:cNvSpPr/>
          <p:nvPr/>
        </p:nvSpPr>
        <p:spPr>
          <a:xfrm>
            <a:off x="11209139" y="4010263"/>
            <a:ext cx="2852618" cy="266819"/>
          </a:xfrm>
          <a:prstGeom prst="rect">
            <a:avLst/>
          </a:prstGeom>
          <a:noFill/>
          <a:ln/>
        </p:spPr>
        <p:txBody>
          <a:bodyPr wrap="none" lIns="0" tIns="0" rIns="0" bIns="0" rtlCol="0" anchor="t"/>
          <a:lstStyle/>
          <a:p>
            <a:pPr marL="0" indent="0">
              <a:lnSpc>
                <a:spcPts val="2100"/>
              </a:lnSpc>
              <a:buNone/>
            </a:pPr>
            <a:endParaRPr lang="en-US" sz="1300" dirty="0"/>
          </a:p>
        </p:txBody>
      </p:sp>
      <p:sp>
        <p:nvSpPr>
          <p:cNvPr id="11" name="Text 8"/>
          <p:cNvSpPr/>
          <p:nvPr/>
        </p:nvSpPr>
        <p:spPr>
          <a:xfrm>
            <a:off x="583644" y="7552730"/>
            <a:ext cx="13463111" cy="266819"/>
          </a:xfrm>
          <a:prstGeom prst="rect">
            <a:avLst/>
          </a:prstGeom>
          <a:noFill/>
          <a:ln/>
        </p:spPr>
        <p:txBody>
          <a:bodyPr wrap="none" lIns="0" tIns="0" rIns="0" bIns="0" rtlCol="0" anchor="t"/>
          <a:lstStyle/>
          <a:p>
            <a:pPr marL="0" indent="0">
              <a:lnSpc>
                <a:spcPts val="2100"/>
              </a:lnSpc>
              <a:buNone/>
            </a:pPr>
            <a:endParaRPr lang="en-US" sz="1300" dirty="0"/>
          </a:p>
        </p:txBody>
      </p:sp>
      <p:sp>
        <p:nvSpPr>
          <p:cNvPr id="12" name="Rectangle 11">
            <a:extLst>
              <a:ext uri="{FF2B5EF4-FFF2-40B4-BE49-F238E27FC236}">
                <a16:creationId xmlns:a16="http://schemas.microsoft.com/office/drawing/2014/main" id="{A121D2F5-EE6E-5BEE-5295-F7F5473679D2}"/>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93790" y="1122283"/>
            <a:ext cx="7268051" cy="708779"/>
          </a:xfrm>
          <a:prstGeom prst="rect">
            <a:avLst/>
          </a:prstGeom>
          <a:noFill/>
          <a:ln/>
        </p:spPr>
        <p:txBody>
          <a:bodyPr wrap="none" lIns="0" tIns="0" rIns="0" bIns="0" rtlCol="0" anchor="t"/>
          <a:lstStyle/>
          <a:p>
            <a:pPr marL="0" indent="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Agent Patterns - Reflection</a:t>
            </a:r>
            <a:endParaRPr lang="en-US" sz="4450" dirty="0"/>
          </a:p>
        </p:txBody>
      </p:sp>
      <p:sp>
        <p:nvSpPr>
          <p:cNvPr id="3" name="Text 1"/>
          <p:cNvSpPr/>
          <p:nvPr/>
        </p:nvSpPr>
        <p:spPr>
          <a:xfrm>
            <a:off x="793790" y="2284690"/>
            <a:ext cx="13042821" cy="1088708"/>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Reflection is a design pattern where an LLM generation is followed by a reflection, which in itself is another LLM generation conditioned on the output of the first one. For example, given a task to write code, the first LLM can generate a code snippet, and the second LLM can generate a critique of the code snippet.</a:t>
            </a:r>
            <a:endParaRPr lang="en-US" sz="1750" dirty="0"/>
          </a:p>
        </p:txBody>
      </p:sp>
      <p:sp>
        <p:nvSpPr>
          <p:cNvPr id="4" name="Text 2"/>
          <p:cNvSpPr/>
          <p:nvPr/>
        </p:nvSpPr>
        <p:spPr>
          <a:xfrm>
            <a:off x="793790" y="3628549"/>
            <a:ext cx="13042821" cy="1088708"/>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In the context of AutoGen and agents, reflection can be implemented as a pair of agents, where the first agent generates a message and the second agent generates a response to the message. The two agents continue to interact until they reach a stopping condition, such as a maximum number of iterations or an approval from the second agent.</a:t>
            </a:r>
            <a:endParaRPr lang="en-US" sz="1750" dirty="0"/>
          </a:p>
        </p:txBody>
      </p:sp>
      <p:pic>
        <p:nvPicPr>
          <p:cNvPr id="5" name="Image 0" descr="preencoded.png"/>
          <p:cNvPicPr>
            <a:picLocks noChangeAspect="1"/>
          </p:cNvPicPr>
          <p:nvPr/>
        </p:nvPicPr>
        <p:blipFill>
          <a:blip r:embed="rId3"/>
          <a:stretch>
            <a:fillRect/>
          </a:stretch>
        </p:blipFill>
        <p:spPr>
          <a:xfrm>
            <a:off x="3693081" y="4972407"/>
            <a:ext cx="7244239" cy="1516856"/>
          </a:xfrm>
          <a:prstGeom prst="rect">
            <a:avLst/>
          </a:prstGeom>
        </p:spPr>
      </p:pic>
      <p:sp>
        <p:nvSpPr>
          <p:cNvPr id="6" name="Text 3"/>
          <p:cNvSpPr/>
          <p:nvPr/>
        </p:nvSpPr>
        <p:spPr>
          <a:xfrm>
            <a:off x="793790" y="6744414"/>
            <a:ext cx="13042821"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7" name="Rectangle 6">
            <a:extLst>
              <a:ext uri="{FF2B5EF4-FFF2-40B4-BE49-F238E27FC236}">
                <a16:creationId xmlns:a16="http://schemas.microsoft.com/office/drawing/2014/main" id="{A40FF587-F275-2886-338C-72853CFFBDF1}"/>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652343" y="656630"/>
            <a:ext cx="4659868" cy="582454"/>
          </a:xfrm>
          <a:prstGeom prst="rect">
            <a:avLst/>
          </a:prstGeom>
          <a:noFill/>
          <a:ln/>
        </p:spPr>
        <p:txBody>
          <a:bodyPr wrap="none" lIns="0" tIns="0" rIns="0" bIns="0" rtlCol="0" anchor="t"/>
          <a:lstStyle/>
          <a:p>
            <a:pPr marL="0" indent="0">
              <a:lnSpc>
                <a:spcPts val="4550"/>
              </a:lnSpc>
              <a:buNone/>
            </a:pPr>
            <a:r>
              <a:rPr lang="en-US" sz="3650" dirty="0">
                <a:solidFill>
                  <a:srgbClr val="161613"/>
                </a:solidFill>
                <a:latin typeface="DM Sans Medium" pitchFamily="34" charset="0"/>
                <a:ea typeface="DM Sans Medium" pitchFamily="34" charset="-122"/>
                <a:cs typeface="DM Sans Medium" pitchFamily="34" charset="-120"/>
              </a:rPr>
              <a:t>Final Thoughts</a:t>
            </a:r>
            <a:endParaRPr lang="en-US" sz="3650" dirty="0"/>
          </a:p>
        </p:txBody>
      </p:sp>
      <p:sp>
        <p:nvSpPr>
          <p:cNvPr id="3" name="Text 1"/>
          <p:cNvSpPr/>
          <p:nvPr/>
        </p:nvSpPr>
        <p:spPr>
          <a:xfrm>
            <a:off x="652343" y="1611868"/>
            <a:ext cx="13325713" cy="1491258"/>
          </a:xfrm>
          <a:prstGeom prst="rect">
            <a:avLst/>
          </a:prstGeom>
          <a:noFill/>
          <a:ln/>
        </p:spPr>
        <p:txBody>
          <a:bodyPr wrap="square" lIns="0" tIns="0" rIns="0" bIns="0" rtlCol="0" anchor="t"/>
          <a:lstStyle/>
          <a:p>
            <a:pPr marL="0" indent="0">
              <a:lnSpc>
                <a:spcPts val="2300"/>
              </a:lnSpc>
              <a:buNone/>
            </a:pPr>
            <a:r>
              <a:rPr lang="en-US" sz="1450" dirty="0">
                <a:solidFill>
                  <a:srgbClr val="161613"/>
                </a:solidFill>
                <a:latin typeface="Inter" pitchFamily="34" charset="0"/>
                <a:ea typeface="Inter" pitchFamily="34" charset="-122"/>
                <a:cs typeface="Inter" pitchFamily="34" charset="-120"/>
              </a:rPr>
              <a:t>Keep it simple. I had originally designed the demo today with a larger number of agents, with each one refined on a more specific task. I wanted abstraction and beauty. Each agent its own tiny atomic creature. While I was able to achieve success with the below model and it could handle quite a bit more generic requests, it took twice as long, triple the tokens and was much more undeterministic. This might have been due to multiplied hallucinations going through too many models and having the whole system have to cycle through many more times to fix errors detecting in each previous step. If you want a larger multi-agenic system, keep in mind you will need heavy control over data quality, ACL and the like. </a:t>
            </a:r>
            <a:endParaRPr lang="en-US" sz="1450" dirty="0"/>
          </a:p>
        </p:txBody>
      </p:sp>
      <p:sp>
        <p:nvSpPr>
          <p:cNvPr id="4" name="Text 2"/>
          <p:cNvSpPr/>
          <p:nvPr/>
        </p:nvSpPr>
        <p:spPr>
          <a:xfrm>
            <a:off x="652343" y="3480435"/>
            <a:ext cx="6573322" cy="298252"/>
          </a:xfrm>
          <a:prstGeom prst="rect">
            <a:avLst/>
          </a:prstGeom>
          <a:noFill/>
          <a:ln/>
        </p:spPr>
        <p:txBody>
          <a:bodyPr wrap="none" lIns="0" tIns="0" rIns="0" bIns="0" rtlCol="0" anchor="t"/>
          <a:lstStyle/>
          <a:p>
            <a:pPr marL="0" indent="0">
              <a:lnSpc>
                <a:spcPts val="2300"/>
              </a:lnSpc>
              <a:buNone/>
            </a:pPr>
            <a:r>
              <a:rPr lang="en-US" sz="1450" dirty="0">
                <a:solidFill>
                  <a:srgbClr val="161613"/>
                </a:solidFill>
                <a:latin typeface="Inter" pitchFamily="34" charset="0"/>
                <a:ea typeface="Inter" pitchFamily="34" charset="-122"/>
                <a:cs typeface="Inter" pitchFamily="34" charset="-120"/>
              </a:rPr>
              <a:t>Before (slow, heavy token count, overly generalized)</a:t>
            </a:r>
            <a:endParaRPr lang="en-US" sz="1450" dirty="0"/>
          </a:p>
        </p:txBody>
      </p:sp>
      <p:pic>
        <p:nvPicPr>
          <p:cNvPr id="5" name="Image 0" descr="preencoded.png"/>
          <p:cNvPicPr>
            <a:picLocks noChangeAspect="1"/>
          </p:cNvPicPr>
          <p:nvPr/>
        </p:nvPicPr>
        <p:blipFill>
          <a:blip r:embed="rId3"/>
          <a:stretch>
            <a:fillRect/>
          </a:stretch>
        </p:blipFill>
        <p:spPr>
          <a:xfrm>
            <a:off x="652343" y="3988356"/>
            <a:ext cx="5401508" cy="2681407"/>
          </a:xfrm>
          <a:prstGeom prst="rect">
            <a:avLst/>
          </a:prstGeom>
        </p:spPr>
      </p:pic>
      <p:sp>
        <p:nvSpPr>
          <p:cNvPr id="6" name="Text 3"/>
          <p:cNvSpPr/>
          <p:nvPr/>
        </p:nvSpPr>
        <p:spPr>
          <a:xfrm>
            <a:off x="7687866" y="3480435"/>
            <a:ext cx="6297692" cy="298252"/>
          </a:xfrm>
          <a:prstGeom prst="rect">
            <a:avLst/>
          </a:prstGeom>
          <a:noFill/>
          <a:ln/>
        </p:spPr>
        <p:txBody>
          <a:bodyPr wrap="none" lIns="0" tIns="0" rIns="0" bIns="0" rtlCol="0" anchor="t"/>
          <a:lstStyle/>
          <a:p>
            <a:pPr marL="0" indent="0">
              <a:lnSpc>
                <a:spcPts val="2300"/>
              </a:lnSpc>
              <a:buNone/>
            </a:pPr>
            <a:r>
              <a:rPr lang="en-US" sz="1450" dirty="0">
                <a:solidFill>
                  <a:srgbClr val="161613"/>
                </a:solidFill>
                <a:latin typeface="Inter" pitchFamily="34" charset="0"/>
                <a:ea typeface="Inter" pitchFamily="34" charset="-122"/>
                <a:cs typeface="Inter" pitchFamily="34" charset="-120"/>
              </a:rPr>
              <a:t>After (faster, less tokens, more deterministic, much less failure rate)</a:t>
            </a:r>
            <a:endParaRPr lang="en-US" sz="1450" dirty="0"/>
          </a:p>
        </p:txBody>
      </p:sp>
      <p:pic>
        <p:nvPicPr>
          <p:cNvPr id="7" name="Image 1" descr="preencoded.png"/>
          <p:cNvPicPr>
            <a:picLocks noChangeAspect="1"/>
          </p:cNvPicPr>
          <p:nvPr/>
        </p:nvPicPr>
        <p:blipFill>
          <a:blip r:embed="rId4"/>
          <a:stretch>
            <a:fillRect/>
          </a:stretch>
        </p:blipFill>
        <p:spPr>
          <a:xfrm>
            <a:off x="7687866" y="3988356"/>
            <a:ext cx="5175052" cy="2401133"/>
          </a:xfrm>
          <a:prstGeom prst="rect">
            <a:avLst/>
          </a:prstGeom>
        </p:spPr>
      </p:pic>
      <p:sp>
        <p:nvSpPr>
          <p:cNvPr id="8" name="Text 4"/>
          <p:cNvSpPr/>
          <p:nvPr/>
        </p:nvSpPr>
        <p:spPr>
          <a:xfrm>
            <a:off x="7687866" y="6599158"/>
            <a:ext cx="6297692" cy="298252"/>
          </a:xfrm>
          <a:prstGeom prst="rect">
            <a:avLst/>
          </a:prstGeom>
          <a:noFill/>
          <a:ln/>
        </p:spPr>
        <p:txBody>
          <a:bodyPr wrap="none" lIns="0" tIns="0" rIns="0" bIns="0" rtlCol="0" anchor="t"/>
          <a:lstStyle/>
          <a:p>
            <a:pPr marL="0" indent="0">
              <a:lnSpc>
                <a:spcPts val="2300"/>
              </a:lnSpc>
              <a:buNone/>
            </a:pPr>
            <a:endParaRPr lang="en-US" sz="1450" dirty="0"/>
          </a:p>
        </p:txBody>
      </p:sp>
      <p:sp>
        <p:nvSpPr>
          <p:cNvPr id="9" name="Text 5"/>
          <p:cNvSpPr/>
          <p:nvPr/>
        </p:nvSpPr>
        <p:spPr>
          <a:xfrm>
            <a:off x="652343" y="7274719"/>
            <a:ext cx="13325713" cy="298252"/>
          </a:xfrm>
          <a:prstGeom prst="rect">
            <a:avLst/>
          </a:prstGeom>
          <a:noFill/>
          <a:ln/>
        </p:spPr>
        <p:txBody>
          <a:bodyPr wrap="none" lIns="0" tIns="0" rIns="0" bIns="0" rtlCol="0" anchor="t"/>
          <a:lstStyle/>
          <a:p>
            <a:pPr marL="0" indent="0">
              <a:lnSpc>
                <a:spcPts val="2300"/>
              </a:lnSpc>
              <a:buNone/>
            </a:pPr>
            <a:endParaRPr lang="en-US" sz="1450" dirty="0"/>
          </a:p>
        </p:txBody>
      </p:sp>
      <p:sp>
        <p:nvSpPr>
          <p:cNvPr id="10" name="Rectangle 9">
            <a:extLst>
              <a:ext uri="{FF2B5EF4-FFF2-40B4-BE49-F238E27FC236}">
                <a16:creationId xmlns:a16="http://schemas.microsoft.com/office/drawing/2014/main" id="{1571146C-80AB-795A-4031-95B53790367A}"/>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8007390" y="636151"/>
            <a:ext cx="5670590" cy="708779"/>
          </a:xfrm>
          <a:prstGeom prst="rect">
            <a:avLst/>
          </a:prstGeom>
          <a:noFill/>
          <a:ln/>
        </p:spPr>
        <p:txBody>
          <a:bodyPr wrap="none" lIns="0" tIns="0" rIns="0" bIns="0" rtlCol="0" anchor="t"/>
          <a:lstStyle/>
          <a:p>
            <a:pPr marL="0" indent="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Demo and Q&amp;A</a:t>
            </a:r>
            <a:endParaRPr lang="en-US" sz="4450" dirty="0"/>
          </a:p>
        </p:txBody>
      </p:sp>
      <p:sp>
        <p:nvSpPr>
          <p:cNvPr id="4" name="Rectangle 3">
            <a:extLst>
              <a:ext uri="{FF2B5EF4-FFF2-40B4-BE49-F238E27FC236}">
                <a16:creationId xmlns:a16="http://schemas.microsoft.com/office/drawing/2014/main" id="{F1CB0779-EEB2-EECF-39CA-0D6BF5216334}"/>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E6284C1-E835-BBA0-9E73-F016C61CE873}"/>
              </a:ext>
            </a:extLst>
          </p:cNvPr>
          <p:cNvSpPr txBox="1"/>
          <p:nvPr/>
        </p:nvSpPr>
        <p:spPr>
          <a:xfrm>
            <a:off x="5842000" y="2507019"/>
            <a:ext cx="8536342" cy="4062651"/>
          </a:xfrm>
          <a:prstGeom prst="rect">
            <a:avLst/>
          </a:prstGeom>
          <a:noFill/>
        </p:spPr>
        <p:txBody>
          <a:bodyPr wrap="square" rtlCol="0">
            <a:spAutoFit/>
          </a:bodyPr>
          <a:lstStyle/>
          <a:p>
            <a:r>
              <a:rPr lang="en-US" sz="2400" b="1" dirty="0"/>
              <a:t>Links Mentioned</a:t>
            </a:r>
          </a:p>
          <a:p>
            <a:endParaRPr lang="en-US" dirty="0"/>
          </a:p>
          <a:p>
            <a:pPr marL="285750" indent="-285750">
              <a:buFont typeface="Arial" panose="020B0604020202020204" pitchFamily="34" charset="0"/>
              <a:buChar char="•"/>
            </a:pPr>
            <a:r>
              <a:rPr lang="en-US" dirty="0"/>
              <a:t>Code example repo: </a:t>
            </a:r>
            <a:r>
              <a:rPr lang="en-US" dirty="0">
                <a:hlinkClick r:id="rId4"/>
              </a:rPr>
              <a:t>https://github.com/pmajor74/demo.autogen_meal_blogwriter</a:t>
            </a:r>
            <a:r>
              <a:rPr lang="en-US" dirty="0"/>
              <a:t> </a:t>
            </a:r>
          </a:p>
          <a:p>
            <a:pPr marL="285750" indent="-285750">
              <a:buFont typeface="Arial" panose="020B0604020202020204" pitchFamily="34" charset="0"/>
              <a:buChar char="•"/>
            </a:pPr>
            <a:r>
              <a:rPr lang="en-US" dirty="0" err="1"/>
              <a:t>Autogen</a:t>
            </a:r>
            <a:r>
              <a:rPr lang="en-US" dirty="0"/>
              <a:t> Docs: </a:t>
            </a:r>
            <a:r>
              <a:rPr lang="en-US" dirty="0">
                <a:hlinkClick r:id="rId5"/>
              </a:rPr>
              <a:t>https://microsoft.github.io/autogen/stable</a:t>
            </a:r>
            <a:r>
              <a:rPr lang="en-US" dirty="0"/>
              <a:t> </a:t>
            </a:r>
          </a:p>
          <a:p>
            <a:pPr marL="285750" indent="-285750">
              <a:buFont typeface="Arial" panose="020B0604020202020204" pitchFamily="34" charset="0"/>
              <a:buChar char="•"/>
            </a:pPr>
            <a:r>
              <a:rPr lang="en-US" dirty="0" err="1"/>
              <a:t>AutoGen</a:t>
            </a:r>
            <a:r>
              <a:rPr lang="en-US" dirty="0"/>
              <a:t> Studio: </a:t>
            </a:r>
            <a:r>
              <a:rPr lang="en-US" dirty="0">
                <a:hlinkClick r:id="rId6"/>
              </a:rPr>
              <a:t>https://github.com/microsoft/autogen/blob/main/python/packages/autogen-studio</a:t>
            </a:r>
            <a:r>
              <a:rPr lang="en-US" dirty="0"/>
              <a:t> </a:t>
            </a:r>
          </a:p>
          <a:p>
            <a:pPr marL="285750" indent="-285750">
              <a:buFont typeface="Arial" panose="020B0604020202020204" pitchFamily="34" charset="0"/>
              <a:buChar char="•"/>
            </a:pPr>
            <a:r>
              <a:rPr lang="en-US" dirty="0"/>
              <a:t>“Multi-Agent Systems with </a:t>
            </a:r>
            <a:r>
              <a:rPr lang="en-US" dirty="0" err="1"/>
              <a:t>AutoGen</a:t>
            </a:r>
            <a:r>
              <a:rPr lang="en-US" dirty="0"/>
              <a:t>”, by Victor Dibia: </a:t>
            </a:r>
            <a:r>
              <a:rPr lang="en-US" dirty="0">
                <a:hlinkClick r:id="rId7"/>
              </a:rPr>
              <a:t>https://www.manning.com/books/multi-agent-systems-with-autogen</a:t>
            </a:r>
            <a:r>
              <a:rPr lang="en-US" dirty="0"/>
              <a:t>  </a:t>
            </a:r>
          </a:p>
          <a:p>
            <a:pPr marL="285750" indent="-285750">
              <a:buFont typeface="Arial" panose="020B0604020202020204" pitchFamily="34" charset="0"/>
              <a:buChar char="•"/>
            </a:pPr>
            <a:r>
              <a:rPr lang="en-US" dirty="0" err="1"/>
              <a:t>Autogen</a:t>
            </a:r>
            <a:r>
              <a:rPr lang="en-US" dirty="0"/>
              <a:t> 0.4 framework: </a:t>
            </a:r>
            <a:r>
              <a:rPr lang="en-US" dirty="0">
                <a:hlinkClick r:id="rId5"/>
              </a:rPr>
              <a:t>https://microsoft.github.io/autogen/stable</a:t>
            </a:r>
            <a:r>
              <a:rPr lang="en-US" dirty="0"/>
              <a:t> </a:t>
            </a:r>
          </a:p>
          <a:p>
            <a:pPr marL="285750" indent="-285750">
              <a:buFont typeface="Arial" panose="020B0604020202020204" pitchFamily="34" charset="0"/>
              <a:buChar char="•"/>
            </a:pPr>
            <a:endParaRPr lang="en-US" dirty="0"/>
          </a:p>
          <a:p>
            <a:r>
              <a:rPr lang="en-US" b="1" dirty="0"/>
              <a:t>Similar Frameworks</a:t>
            </a:r>
          </a:p>
          <a:p>
            <a:pPr marL="285750" indent="-285750">
              <a:buFont typeface="Arial" panose="020B0604020202020204" pitchFamily="34" charset="0"/>
              <a:buChar char="•"/>
            </a:pPr>
            <a:r>
              <a:rPr lang="en-US" dirty="0"/>
              <a:t>LangChain: </a:t>
            </a:r>
            <a:r>
              <a:rPr lang="en-US" dirty="0">
                <a:hlinkClick r:id="rId8"/>
              </a:rPr>
              <a:t>https://www.langchain.com</a:t>
            </a:r>
            <a:r>
              <a:rPr lang="en-US" dirty="0"/>
              <a:t> </a:t>
            </a:r>
          </a:p>
          <a:p>
            <a:pPr marL="285750" indent="-285750">
              <a:buFont typeface="Arial" panose="020B0604020202020204" pitchFamily="34" charset="0"/>
              <a:buChar char="•"/>
            </a:pPr>
            <a:r>
              <a:rPr lang="en-US" dirty="0"/>
              <a:t>CrewAI: </a:t>
            </a:r>
            <a:r>
              <a:rPr lang="en-US" dirty="0">
                <a:hlinkClick r:id="rId9"/>
              </a:rPr>
              <a:t>https://www.crewai.com</a:t>
            </a:r>
            <a:r>
              <a:rPr lang="en-US" dirty="0"/>
              <a:t> </a:t>
            </a:r>
          </a:p>
          <a:p>
            <a:pPr marL="285750" indent="-285750">
              <a:buFont typeface="Arial" panose="020B0604020202020204" pitchFamily="34" charset="0"/>
              <a:buChar char="•"/>
            </a:pPr>
            <a:r>
              <a:rPr lang="en-US" dirty="0"/>
              <a:t>Semantic Kernel: </a:t>
            </a:r>
            <a:r>
              <a:rPr lang="en-US" dirty="0">
                <a:hlinkClick r:id="rId10"/>
              </a:rPr>
              <a:t>https://github.com/microsoft/semantic-kernel</a:t>
            </a:r>
            <a:r>
              <a:rPr lang="en-US" dirty="0"/>
              <a:t>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141577"/>
            <a:ext cx="13042821" cy="362903"/>
          </a:xfrm>
          <a:prstGeom prst="rect">
            <a:avLst/>
          </a:prstGeom>
          <a:noFill/>
          <a:ln/>
        </p:spPr>
        <p:txBody>
          <a:bodyPr wrap="non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Presentation Agenda</a:t>
            </a:r>
            <a:endParaRPr lang="en-US" sz="1750" dirty="0"/>
          </a:p>
        </p:txBody>
      </p:sp>
      <p:sp>
        <p:nvSpPr>
          <p:cNvPr id="3" name="Shape 1"/>
          <p:cNvSpPr/>
          <p:nvPr/>
        </p:nvSpPr>
        <p:spPr>
          <a:xfrm>
            <a:off x="793790" y="3014782"/>
            <a:ext cx="510302" cy="510302"/>
          </a:xfrm>
          <a:prstGeom prst="roundRect">
            <a:avLst>
              <a:gd name="adj" fmla="val 6667"/>
            </a:avLst>
          </a:prstGeom>
          <a:solidFill>
            <a:srgbClr val="EDEBE3"/>
          </a:solidFill>
          <a:ln/>
        </p:spPr>
        <p:txBody>
          <a:bodyPr/>
          <a:lstStyle/>
          <a:p>
            <a:endParaRPr lang="en-US"/>
          </a:p>
        </p:txBody>
      </p:sp>
      <p:sp>
        <p:nvSpPr>
          <p:cNvPr id="4" name="Text 2"/>
          <p:cNvSpPr/>
          <p:nvPr/>
        </p:nvSpPr>
        <p:spPr>
          <a:xfrm>
            <a:off x="993100" y="3099792"/>
            <a:ext cx="111681" cy="34028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1</a:t>
            </a:r>
            <a:endParaRPr lang="en-US" sz="2650" dirty="0"/>
          </a:p>
        </p:txBody>
      </p:sp>
      <p:sp>
        <p:nvSpPr>
          <p:cNvPr id="5" name="Text 3"/>
          <p:cNvSpPr/>
          <p:nvPr/>
        </p:nvSpPr>
        <p:spPr>
          <a:xfrm>
            <a:off x="1530906" y="301478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What are Agents?</a:t>
            </a:r>
            <a:endParaRPr lang="en-US" sz="2200" dirty="0"/>
          </a:p>
        </p:txBody>
      </p:sp>
      <p:sp>
        <p:nvSpPr>
          <p:cNvPr id="6" name="Text 4"/>
          <p:cNvSpPr/>
          <p:nvPr/>
        </p:nvSpPr>
        <p:spPr>
          <a:xfrm>
            <a:off x="1530906" y="3505200"/>
            <a:ext cx="3459242" cy="1088708"/>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Understand the core concept of AI agents and their role in automation.</a:t>
            </a:r>
            <a:endParaRPr lang="en-US" sz="1750" dirty="0"/>
          </a:p>
        </p:txBody>
      </p:sp>
      <p:sp>
        <p:nvSpPr>
          <p:cNvPr id="7" name="Shape 5"/>
          <p:cNvSpPr/>
          <p:nvPr/>
        </p:nvSpPr>
        <p:spPr>
          <a:xfrm>
            <a:off x="5216962" y="3014782"/>
            <a:ext cx="510302" cy="510302"/>
          </a:xfrm>
          <a:prstGeom prst="roundRect">
            <a:avLst>
              <a:gd name="adj" fmla="val 6667"/>
            </a:avLst>
          </a:prstGeom>
          <a:solidFill>
            <a:srgbClr val="EDEBE3"/>
          </a:solidFill>
          <a:ln/>
        </p:spPr>
        <p:txBody>
          <a:bodyPr/>
          <a:lstStyle/>
          <a:p>
            <a:endParaRPr lang="en-US"/>
          </a:p>
        </p:txBody>
      </p:sp>
      <p:sp>
        <p:nvSpPr>
          <p:cNvPr id="8" name="Text 6"/>
          <p:cNvSpPr/>
          <p:nvPr/>
        </p:nvSpPr>
        <p:spPr>
          <a:xfrm>
            <a:off x="5373886" y="3099792"/>
            <a:ext cx="196334" cy="34028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2</a:t>
            </a:r>
            <a:endParaRPr lang="en-US" sz="2650" dirty="0"/>
          </a:p>
        </p:txBody>
      </p:sp>
      <p:sp>
        <p:nvSpPr>
          <p:cNvPr id="9" name="Text 7"/>
          <p:cNvSpPr/>
          <p:nvPr/>
        </p:nvSpPr>
        <p:spPr>
          <a:xfrm>
            <a:off x="5954078" y="3014782"/>
            <a:ext cx="3336488"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Autogen 0.4 Introduction</a:t>
            </a:r>
            <a:endParaRPr lang="en-US" sz="2200" dirty="0"/>
          </a:p>
        </p:txBody>
      </p:sp>
      <p:sp>
        <p:nvSpPr>
          <p:cNvPr id="10" name="Text 8"/>
          <p:cNvSpPr/>
          <p:nvPr/>
        </p:nvSpPr>
        <p:spPr>
          <a:xfrm>
            <a:off x="5954078" y="3505200"/>
            <a:ext cx="3459242" cy="1088708"/>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Explore Microsoft's Autogen framework and its features. Link: </a:t>
            </a:r>
            <a:r>
              <a:rPr lang="en-US" sz="1750" u="sng" dirty="0">
                <a:solidFill>
                  <a:srgbClr val="28282F"/>
                </a:solidFill>
                <a:latin typeface="Inter" pitchFamily="34" charset="0"/>
                <a:ea typeface="Inter" pitchFamily="34" charset="-122"/>
                <a:cs typeface="Inter" pitchFamily="34" charset="-120"/>
                <a:hlinkClick r:id="rId3">
                  <a:extLst>
                    <a:ext uri="{A12FA001-AC4F-418D-AE19-62706E023703}">
                      <ahyp:hlinkClr xmlns:ahyp="http://schemas.microsoft.com/office/drawing/2018/hyperlinkcolor" val="tx"/>
                    </a:ext>
                  </a:extLst>
                </a:hlinkClick>
              </a:rPr>
              <a:t>Autogen Docs</a:t>
            </a:r>
            <a:endParaRPr lang="en-US" sz="1750" dirty="0"/>
          </a:p>
        </p:txBody>
      </p:sp>
      <p:sp>
        <p:nvSpPr>
          <p:cNvPr id="11" name="Shape 9"/>
          <p:cNvSpPr/>
          <p:nvPr/>
        </p:nvSpPr>
        <p:spPr>
          <a:xfrm>
            <a:off x="9640133" y="3014782"/>
            <a:ext cx="510302" cy="510302"/>
          </a:xfrm>
          <a:prstGeom prst="roundRect">
            <a:avLst>
              <a:gd name="adj" fmla="val 6667"/>
            </a:avLst>
          </a:prstGeom>
          <a:solidFill>
            <a:srgbClr val="EDEBE3"/>
          </a:solidFill>
          <a:ln/>
        </p:spPr>
        <p:txBody>
          <a:bodyPr/>
          <a:lstStyle/>
          <a:p>
            <a:endParaRPr lang="en-US"/>
          </a:p>
        </p:txBody>
      </p:sp>
      <p:sp>
        <p:nvSpPr>
          <p:cNvPr id="12" name="Text 10"/>
          <p:cNvSpPr/>
          <p:nvPr/>
        </p:nvSpPr>
        <p:spPr>
          <a:xfrm>
            <a:off x="9794200" y="3099792"/>
            <a:ext cx="202168" cy="34028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3</a:t>
            </a:r>
            <a:endParaRPr lang="en-US" sz="2650" dirty="0"/>
          </a:p>
        </p:txBody>
      </p:sp>
      <p:sp>
        <p:nvSpPr>
          <p:cNvPr id="13" name="Text 11"/>
          <p:cNvSpPr/>
          <p:nvPr/>
        </p:nvSpPr>
        <p:spPr>
          <a:xfrm>
            <a:off x="10377249" y="301478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Why Autogen?</a:t>
            </a:r>
            <a:endParaRPr lang="en-US" sz="2200" dirty="0"/>
          </a:p>
        </p:txBody>
      </p:sp>
      <p:sp>
        <p:nvSpPr>
          <p:cNvPr id="14" name="Text 12"/>
          <p:cNvSpPr/>
          <p:nvPr/>
        </p:nvSpPr>
        <p:spPr>
          <a:xfrm>
            <a:off x="10377249" y="3505200"/>
            <a:ext cx="3459242" cy="1088708"/>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Discover the benefits of using Autogen for building collaborative AI agents.</a:t>
            </a:r>
            <a:endParaRPr lang="en-US" sz="1750" dirty="0"/>
          </a:p>
        </p:txBody>
      </p:sp>
      <p:sp>
        <p:nvSpPr>
          <p:cNvPr id="15" name="Shape 13"/>
          <p:cNvSpPr/>
          <p:nvPr/>
        </p:nvSpPr>
        <p:spPr>
          <a:xfrm>
            <a:off x="793790" y="5075873"/>
            <a:ext cx="510302" cy="510302"/>
          </a:xfrm>
          <a:prstGeom prst="roundRect">
            <a:avLst>
              <a:gd name="adj" fmla="val 6667"/>
            </a:avLst>
          </a:prstGeom>
          <a:solidFill>
            <a:srgbClr val="EDEBE3"/>
          </a:solidFill>
          <a:ln/>
        </p:spPr>
        <p:txBody>
          <a:bodyPr/>
          <a:lstStyle/>
          <a:p>
            <a:endParaRPr lang="en-US"/>
          </a:p>
        </p:txBody>
      </p:sp>
      <p:sp>
        <p:nvSpPr>
          <p:cNvPr id="16" name="Text 14"/>
          <p:cNvSpPr/>
          <p:nvPr/>
        </p:nvSpPr>
        <p:spPr>
          <a:xfrm>
            <a:off x="943213" y="5160883"/>
            <a:ext cx="211336" cy="34028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4</a:t>
            </a:r>
            <a:endParaRPr lang="en-US" sz="2650" dirty="0"/>
          </a:p>
        </p:txBody>
      </p:sp>
      <p:sp>
        <p:nvSpPr>
          <p:cNvPr id="17" name="Text 15"/>
          <p:cNvSpPr/>
          <p:nvPr/>
        </p:nvSpPr>
        <p:spPr>
          <a:xfrm>
            <a:off x="1530906" y="5075873"/>
            <a:ext cx="3173730"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Competing Frameworks</a:t>
            </a:r>
            <a:endParaRPr lang="en-US" sz="2200" dirty="0"/>
          </a:p>
        </p:txBody>
      </p:sp>
      <p:sp>
        <p:nvSpPr>
          <p:cNvPr id="18" name="Text 16"/>
          <p:cNvSpPr/>
          <p:nvPr/>
        </p:nvSpPr>
        <p:spPr>
          <a:xfrm>
            <a:off x="1530906" y="5566291"/>
            <a:ext cx="3459242" cy="725805"/>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Brief overview of alternative agentic frameworks.</a:t>
            </a:r>
            <a:endParaRPr lang="en-US" sz="1750" dirty="0"/>
          </a:p>
        </p:txBody>
      </p:sp>
      <p:sp>
        <p:nvSpPr>
          <p:cNvPr id="19" name="Shape 17"/>
          <p:cNvSpPr/>
          <p:nvPr/>
        </p:nvSpPr>
        <p:spPr>
          <a:xfrm>
            <a:off x="5216962" y="5075873"/>
            <a:ext cx="510302" cy="510302"/>
          </a:xfrm>
          <a:prstGeom prst="roundRect">
            <a:avLst>
              <a:gd name="adj" fmla="val 6667"/>
            </a:avLst>
          </a:prstGeom>
          <a:solidFill>
            <a:srgbClr val="EDEBE3"/>
          </a:solidFill>
          <a:ln/>
        </p:spPr>
        <p:txBody>
          <a:bodyPr/>
          <a:lstStyle/>
          <a:p>
            <a:endParaRPr lang="en-US"/>
          </a:p>
        </p:txBody>
      </p:sp>
      <p:sp>
        <p:nvSpPr>
          <p:cNvPr id="20" name="Text 18"/>
          <p:cNvSpPr/>
          <p:nvPr/>
        </p:nvSpPr>
        <p:spPr>
          <a:xfrm>
            <a:off x="5367576" y="5160883"/>
            <a:ext cx="208955" cy="34028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5</a:t>
            </a:r>
            <a:endParaRPr lang="en-US" sz="2650" dirty="0"/>
          </a:p>
        </p:txBody>
      </p:sp>
      <p:sp>
        <p:nvSpPr>
          <p:cNvPr id="21" name="Text 19"/>
          <p:cNvSpPr/>
          <p:nvPr/>
        </p:nvSpPr>
        <p:spPr>
          <a:xfrm>
            <a:off x="5954078" y="507587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Agent Patterns</a:t>
            </a:r>
            <a:endParaRPr lang="en-US" sz="2200" dirty="0"/>
          </a:p>
        </p:txBody>
      </p:sp>
      <p:sp>
        <p:nvSpPr>
          <p:cNvPr id="22" name="Text 20"/>
          <p:cNvSpPr/>
          <p:nvPr/>
        </p:nvSpPr>
        <p:spPr>
          <a:xfrm>
            <a:off x="5954078" y="5566291"/>
            <a:ext cx="3459242" cy="362903"/>
          </a:xfrm>
          <a:prstGeom prst="rect">
            <a:avLst/>
          </a:prstGeom>
          <a:noFill/>
          <a:ln/>
        </p:spPr>
        <p:txBody>
          <a:bodyPr wrap="non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Useful agent design patterns.</a:t>
            </a:r>
            <a:endParaRPr lang="en-US" sz="1750" dirty="0"/>
          </a:p>
        </p:txBody>
      </p:sp>
      <p:sp>
        <p:nvSpPr>
          <p:cNvPr id="23" name="Shape 21"/>
          <p:cNvSpPr/>
          <p:nvPr/>
        </p:nvSpPr>
        <p:spPr>
          <a:xfrm>
            <a:off x="9640133" y="5075873"/>
            <a:ext cx="510302" cy="510302"/>
          </a:xfrm>
          <a:prstGeom prst="roundRect">
            <a:avLst>
              <a:gd name="adj" fmla="val 6667"/>
            </a:avLst>
          </a:prstGeom>
          <a:solidFill>
            <a:srgbClr val="EDEBE3"/>
          </a:solidFill>
          <a:ln/>
        </p:spPr>
        <p:txBody>
          <a:bodyPr/>
          <a:lstStyle/>
          <a:p>
            <a:endParaRPr lang="en-US"/>
          </a:p>
        </p:txBody>
      </p:sp>
      <p:sp>
        <p:nvSpPr>
          <p:cNvPr id="24" name="Text 22"/>
          <p:cNvSpPr/>
          <p:nvPr/>
        </p:nvSpPr>
        <p:spPr>
          <a:xfrm>
            <a:off x="9788128" y="5160883"/>
            <a:ext cx="214313" cy="34028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6</a:t>
            </a:r>
            <a:endParaRPr lang="en-US" sz="2650" dirty="0"/>
          </a:p>
        </p:txBody>
      </p:sp>
      <p:sp>
        <p:nvSpPr>
          <p:cNvPr id="25" name="Text 23"/>
          <p:cNvSpPr/>
          <p:nvPr/>
        </p:nvSpPr>
        <p:spPr>
          <a:xfrm>
            <a:off x="10377249" y="507587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Demo and Q&amp;A</a:t>
            </a:r>
            <a:endParaRPr lang="en-US" sz="2200" dirty="0"/>
          </a:p>
        </p:txBody>
      </p:sp>
      <p:sp>
        <p:nvSpPr>
          <p:cNvPr id="26" name="Text 24"/>
          <p:cNvSpPr/>
          <p:nvPr/>
        </p:nvSpPr>
        <p:spPr>
          <a:xfrm>
            <a:off x="10377249" y="5566291"/>
            <a:ext cx="3459242" cy="362903"/>
          </a:xfrm>
          <a:prstGeom prst="rect">
            <a:avLst/>
          </a:prstGeom>
          <a:noFill/>
          <a:ln/>
        </p:spPr>
        <p:txBody>
          <a:bodyPr wrap="none" lIns="0" tIns="0" rIns="0" bIns="0" rtlCol="0" anchor="t"/>
          <a:lstStyle/>
          <a:p>
            <a:pPr marL="0" indent="0">
              <a:lnSpc>
                <a:spcPts val="2850"/>
              </a:lnSpc>
              <a:buNone/>
            </a:pPr>
            <a:endParaRPr lang="en-US" sz="1750" dirty="0"/>
          </a:p>
        </p:txBody>
      </p:sp>
      <p:sp>
        <p:nvSpPr>
          <p:cNvPr id="27" name="Rectangle 26">
            <a:extLst>
              <a:ext uri="{FF2B5EF4-FFF2-40B4-BE49-F238E27FC236}">
                <a16:creationId xmlns:a16="http://schemas.microsoft.com/office/drawing/2014/main" id="{DC9ED812-77E1-BDFD-99B2-543EBF5FB17B}"/>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623768"/>
            <a:ext cx="6621185" cy="708779"/>
          </a:xfrm>
          <a:prstGeom prst="rect">
            <a:avLst/>
          </a:prstGeom>
          <a:noFill/>
          <a:ln/>
        </p:spPr>
        <p:txBody>
          <a:bodyPr wrap="none" lIns="0" tIns="0" rIns="0" bIns="0" rtlCol="0" anchor="t"/>
          <a:lstStyle/>
          <a:p>
            <a:pPr marL="0" indent="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Understanding AI Agents</a:t>
            </a:r>
            <a:endParaRPr lang="en-US" sz="4450" dirty="0"/>
          </a:p>
        </p:txBody>
      </p:sp>
      <p:sp>
        <p:nvSpPr>
          <p:cNvPr id="3" name="Text 1"/>
          <p:cNvSpPr/>
          <p:nvPr/>
        </p:nvSpPr>
        <p:spPr>
          <a:xfrm>
            <a:off x="793790" y="189952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What Are Agents</a:t>
            </a:r>
            <a:endParaRPr lang="en-US" sz="2200" dirty="0"/>
          </a:p>
        </p:txBody>
      </p:sp>
      <p:sp>
        <p:nvSpPr>
          <p:cNvPr id="4" name="Text 2"/>
          <p:cNvSpPr/>
          <p:nvPr/>
        </p:nvSpPr>
        <p:spPr>
          <a:xfrm>
            <a:off x="793789" y="2480667"/>
            <a:ext cx="6152133" cy="4693856"/>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An </a:t>
            </a:r>
            <a:r>
              <a:rPr lang="en-US" sz="1750" b="1" dirty="0">
                <a:solidFill>
                  <a:srgbClr val="161613"/>
                </a:solidFill>
                <a:latin typeface="Inter" pitchFamily="34" charset="0"/>
                <a:ea typeface="Inter" pitchFamily="34" charset="-122"/>
                <a:cs typeface="Inter" pitchFamily="34" charset="-120"/>
              </a:rPr>
              <a:t>agent</a:t>
            </a:r>
            <a:r>
              <a:rPr lang="en-US" sz="1750" dirty="0">
                <a:solidFill>
                  <a:srgbClr val="161613"/>
                </a:solidFill>
                <a:latin typeface="Inter" pitchFamily="34" charset="0"/>
                <a:ea typeface="Inter" pitchFamily="34" charset="-122"/>
                <a:cs typeface="Inter" pitchFamily="34" charset="-120"/>
              </a:rPr>
              <a:t> is a software entity that communicates via messages, maintains its own state, and performs actions in response to received messages or changes in its state. These actions may modify the agent’s state and produce external effects, such as updating message logs, sending new messages, executing code, or making API calls.</a:t>
            </a:r>
            <a:endParaRPr lang="en-US" sz="1750" dirty="0"/>
          </a:p>
        </p:txBody>
      </p:sp>
      <p:sp>
        <p:nvSpPr>
          <p:cNvPr id="5" name="Text 3"/>
          <p:cNvSpPr/>
          <p:nvPr/>
        </p:nvSpPr>
        <p:spPr>
          <a:xfrm>
            <a:off x="8451890" y="2585029"/>
            <a:ext cx="4736572" cy="1088708"/>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Systems, composed of multiple interacting agents, are referred to as </a:t>
            </a:r>
            <a:r>
              <a:rPr lang="en-US" sz="1750" b="1" dirty="0">
                <a:solidFill>
                  <a:srgbClr val="161613"/>
                </a:solidFill>
                <a:latin typeface="Inter" pitchFamily="34" charset="0"/>
                <a:ea typeface="Inter" pitchFamily="34" charset="-122"/>
                <a:cs typeface="Inter" pitchFamily="34" charset="-120"/>
              </a:rPr>
              <a:t>multi-agent applications</a:t>
            </a:r>
            <a:r>
              <a:rPr lang="en-US" sz="1750" dirty="0">
                <a:solidFill>
                  <a:srgbClr val="161613"/>
                </a:solidFill>
                <a:latin typeface="Inter" pitchFamily="34" charset="0"/>
                <a:ea typeface="Inter" pitchFamily="34" charset="-122"/>
                <a:cs typeface="Inter" pitchFamily="34" charset="-120"/>
              </a:rPr>
              <a:t>.</a:t>
            </a:r>
            <a:endParaRPr lang="en-US" sz="1750" dirty="0"/>
          </a:p>
        </p:txBody>
      </p:sp>
      <p:sp>
        <p:nvSpPr>
          <p:cNvPr id="10" name="Rectangle 9">
            <a:extLst>
              <a:ext uri="{FF2B5EF4-FFF2-40B4-BE49-F238E27FC236}">
                <a16:creationId xmlns:a16="http://schemas.microsoft.com/office/drawing/2014/main" id="{7F94432D-977F-4C6C-F137-A9801A45C322}"/>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1">
            <a:extLst>
              <a:ext uri="{FF2B5EF4-FFF2-40B4-BE49-F238E27FC236}">
                <a16:creationId xmlns:a16="http://schemas.microsoft.com/office/drawing/2014/main" id="{BA6C97AC-96BA-C651-09B4-A1E407B28CBE}"/>
              </a:ext>
            </a:extLst>
          </p:cNvPr>
          <p:cNvSpPr/>
          <p:nvPr/>
        </p:nvSpPr>
        <p:spPr>
          <a:xfrm>
            <a:off x="8451890" y="189952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What is a Multi-Agent System?</a:t>
            </a:r>
            <a:endParaRPr lang="en-US" sz="2200" dirty="0"/>
          </a:p>
        </p:txBody>
      </p:sp>
      <p:pic>
        <p:nvPicPr>
          <p:cNvPr id="1026" name="Picture 2" descr="2: General structure of a multi-agent system [42]. ">
            <a:extLst>
              <a:ext uri="{FF2B5EF4-FFF2-40B4-BE49-F238E27FC236}">
                <a16:creationId xmlns:a16="http://schemas.microsoft.com/office/drawing/2014/main" id="{DA83A2A9-B9B1-375D-BEDB-7D2D4E3279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49079" y="4114800"/>
            <a:ext cx="4463535" cy="356557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2B53CE6-BC8F-45BF-84F7-2F7F8C9831D9}"/>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6E330091-048D-2E1F-ECC0-A4312CB9DEE4}"/>
              </a:ext>
            </a:extLst>
          </p:cNvPr>
          <p:cNvPicPr>
            <a:picLocks noChangeAspect="1"/>
          </p:cNvPicPr>
          <p:nvPr/>
        </p:nvPicPr>
        <p:blipFill>
          <a:blip r:embed="rId3"/>
          <a:srcRect t="14584"/>
          <a:stretch/>
        </p:blipFill>
        <p:spPr>
          <a:xfrm>
            <a:off x="3304694" y="815921"/>
            <a:ext cx="8021011" cy="6265997"/>
          </a:xfrm>
          <a:prstGeom prst="rect">
            <a:avLst/>
          </a:prstGeom>
        </p:spPr>
      </p:pic>
      <p:sp>
        <p:nvSpPr>
          <p:cNvPr id="19" name="TextBox 18">
            <a:extLst>
              <a:ext uri="{FF2B5EF4-FFF2-40B4-BE49-F238E27FC236}">
                <a16:creationId xmlns:a16="http://schemas.microsoft.com/office/drawing/2014/main" id="{C14F8B1A-6530-47A4-8F4B-94923589A883}"/>
              </a:ext>
            </a:extLst>
          </p:cNvPr>
          <p:cNvSpPr txBox="1"/>
          <p:nvPr/>
        </p:nvSpPr>
        <p:spPr>
          <a:xfrm>
            <a:off x="2263287" y="7229013"/>
            <a:ext cx="10103823" cy="369332"/>
          </a:xfrm>
          <a:prstGeom prst="rect">
            <a:avLst/>
          </a:prstGeom>
          <a:noFill/>
        </p:spPr>
        <p:txBody>
          <a:bodyPr wrap="square" rtlCol="0">
            <a:spAutoFit/>
          </a:bodyPr>
          <a:lstStyle/>
          <a:p>
            <a:r>
              <a:rPr lang="en-US" dirty="0"/>
              <a:t>Diagram excerpt from the book: </a:t>
            </a:r>
            <a:r>
              <a:rPr lang="en-US" dirty="0">
                <a:hlinkClick r:id="rId4"/>
              </a:rPr>
              <a:t>Multi-Agent Systems with </a:t>
            </a:r>
            <a:r>
              <a:rPr lang="en-US" dirty="0" err="1">
                <a:hlinkClick r:id="rId4"/>
              </a:rPr>
              <a:t>AutoGen</a:t>
            </a:r>
            <a:r>
              <a:rPr lang="en-US" dirty="0"/>
              <a:t> by Victor Dibia, well worth the read.</a:t>
            </a:r>
          </a:p>
        </p:txBody>
      </p:sp>
      <p:sp>
        <p:nvSpPr>
          <p:cNvPr id="3" name="TextBox 2">
            <a:extLst>
              <a:ext uri="{FF2B5EF4-FFF2-40B4-BE49-F238E27FC236}">
                <a16:creationId xmlns:a16="http://schemas.microsoft.com/office/drawing/2014/main" id="{B4F09852-2FAE-FD71-AF36-00FD23A3FED0}"/>
              </a:ext>
            </a:extLst>
          </p:cNvPr>
          <p:cNvSpPr txBox="1"/>
          <p:nvPr/>
        </p:nvSpPr>
        <p:spPr>
          <a:xfrm>
            <a:off x="3338157" y="267085"/>
            <a:ext cx="7202844" cy="369332"/>
          </a:xfrm>
          <a:prstGeom prst="rect">
            <a:avLst/>
          </a:prstGeom>
          <a:noFill/>
        </p:spPr>
        <p:txBody>
          <a:bodyPr wrap="square" rtlCol="0">
            <a:spAutoFit/>
          </a:bodyPr>
          <a:lstStyle/>
          <a:p>
            <a:pPr algn="ctr"/>
            <a:r>
              <a:rPr lang="en-US" b="1" dirty="0"/>
              <a:t>Components of a Multi-Agent System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957"/>
          </a:xfrm>
          <a:prstGeom prst="rect">
            <a:avLst/>
          </a:prstGeom>
        </p:spPr>
      </p:pic>
      <p:sp>
        <p:nvSpPr>
          <p:cNvPr id="3" name="Text 0"/>
          <p:cNvSpPr/>
          <p:nvPr/>
        </p:nvSpPr>
        <p:spPr>
          <a:xfrm>
            <a:off x="6270784" y="616268"/>
            <a:ext cx="6011942" cy="700326"/>
          </a:xfrm>
          <a:prstGeom prst="rect">
            <a:avLst/>
          </a:prstGeom>
          <a:noFill/>
          <a:ln/>
        </p:spPr>
        <p:txBody>
          <a:bodyPr wrap="none" lIns="0" tIns="0" rIns="0" bIns="0" rtlCol="0" anchor="t"/>
          <a:lstStyle/>
          <a:p>
            <a:pPr marL="0" indent="0">
              <a:lnSpc>
                <a:spcPts val="5500"/>
              </a:lnSpc>
              <a:buNone/>
            </a:pPr>
            <a:r>
              <a:rPr lang="en-US" sz="4400" dirty="0">
                <a:solidFill>
                  <a:srgbClr val="161613"/>
                </a:solidFill>
                <a:latin typeface="DM Sans Medium" pitchFamily="34" charset="0"/>
                <a:ea typeface="DM Sans Medium" pitchFamily="34" charset="-122"/>
                <a:cs typeface="DM Sans Medium" pitchFamily="34" charset="-120"/>
              </a:rPr>
              <a:t>What is Autogen (0.4)?</a:t>
            </a:r>
            <a:endParaRPr lang="en-US" sz="4400" dirty="0"/>
          </a:p>
        </p:txBody>
      </p:sp>
      <p:sp>
        <p:nvSpPr>
          <p:cNvPr id="4" name="Shape 1"/>
          <p:cNvSpPr/>
          <p:nvPr/>
        </p:nvSpPr>
        <p:spPr>
          <a:xfrm>
            <a:off x="6270784" y="1652707"/>
            <a:ext cx="7575233" cy="5350431"/>
          </a:xfrm>
          <a:prstGeom prst="roundRect">
            <a:avLst>
              <a:gd name="adj" fmla="val 628"/>
            </a:avLst>
          </a:prstGeom>
          <a:solidFill>
            <a:srgbClr val="EDEBE3"/>
          </a:solidFill>
          <a:ln/>
        </p:spPr>
        <p:txBody>
          <a:bodyPr/>
          <a:lstStyle/>
          <a:p>
            <a:endParaRPr lang="en-US"/>
          </a:p>
        </p:txBody>
      </p:sp>
      <p:sp>
        <p:nvSpPr>
          <p:cNvPr id="5" name="Text 2"/>
          <p:cNvSpPr/>
          <p:nvPr/>
        </p:nvSpPr>
        <p:spPr>
          <a:xfrm>
            <a:off x="6494859" y="1876782"/>
            <a:ext cx="7127081" cy="4902279"/>
          </a:xfrm>
          <a:prstGeom prst="rect">
            <a:avLst/>
          </a:prstGeom>
          <a:noFill/>
          <a:ln/>
        </p:spPr>
        <p:txBody>
          <a:bodyPr wrap="square" lIns="0" tIns="0" rIns="0" bIns="0" rtlCol="0" anchor="t"/>
          <a:lstStyle/>
          <a:p>
            <a:pPr marL="342900" indent="-342900">
              <a:lnSpc>
                <a:spcPts val="2750"/>
              </a:lnSpc>
              <a:buFont typeface="Arial" panose="020B0604020202020204" pitchFamily="34" charset="0"/>
              <a:buChar char="•"/>
            </a:pPr>
            <a:r>
              <a:rPr lang="en-US" sz="2200" dirty="0">
                <a:solidFill>
                  <a:srgbClr val="161613"/>
                </a:solidFill>
                <a:latin typeface="DM Sans Medium" pitchFamily="34" charset="0"/>
                <a:ea typeface="DM Sans Medium" pitchFamily="34" charset="-122"/>
                <a:cs typeface="DM Sans Medium" pitchFamily="34" charset="-120"/>
              </a:rPr>
              <a:t>An open-source framework designed by Microsoft Research’s AI Frontiers Lab to build AI agent systems.</a:t>
            </a:r>
          </a:p>
          <a:p>
            <a:pPr marL="342900" indent="-342900">
              <a:lnSpc>
                <a:spcPts val="2750"/>
              </a:lnSpc>
              <a:buFont typeface="Arial" panose="020B0604020202020204" pitchFamily="34" charset="0"/>
              <a:buChar char="•"/>
            </a:pPr>
            <a:endParaRPr lang="en-US" sz="2200" dirty="0">
              <a:solidFill>
                <a:srgbClr val="161613"/>
              </a:solidFill>
              <a:latin typeface="DM Sans Medium" pitchFamily="34" charset="0"/>
              <a:ea typeface="DM Sans Medium" pitchFamily="34" charset="-122"/>
              <a:cs typeface="DM Sans Medium" pitchFamily="34" charset="-120"/>
            </a:endParaRPr>
          </a:p>
          <a:p>
            <a:pPr marL="342900" indent="-342900">
              <a:lnSpc>
                <a:spcPts val="2750"/>
              </a:lnSpc>
              <a:buFont typeface="Arial" panose="020B0604020202020204" pitchFamily="34" charset="0"/>
              <a:buChar char="•"/>
            </a:pPr>
            <a:r>
              <a:rPr lang="en-US" sz="2200" dirty="0">
                <a:solidFill>
                  <a:srgbClr val="161613"/>
                </a:solidFill>
                <a:latin typeface="DM Sans Medium" pitchFamily="34" charset="0"/>
                <a:ea typeface="DM Sans Medium" pitchFamily="34" charset="-122"/>
                <a:cs typeface="DM Sans Medium" pitchFamily="34" charset="-120"/>
              </a:rPr>
              <a:t>It simplifies the creation and orchestration of event-driven, distributed agentic applications</a:t>
            </a:r>
          </a:p>
          <a:p>
            <a:pPr marL="342900" indent="-342900">
              <a:lnSpc>
                <a:spcPts val="2750"/>
              </a:lnSpc>
              <a:buFont typeface="Arial" panose="020B0604020202020204" pitchFamily="34" charset="0"/>
              <a:buChar char="•"/>
            </a:pPr>
            <a:endParaRPr lang="en-US" sz="2200" dirty="0">
              <a:solidFill>
                <a:srgbClr val="161613"/>
              </a:solidFill>
              <a:latin typeface="DM Sans Medium" pitchFamily="34" charset="0"/>
              <a:ea typeface="DM Sans Medium" pitchFamily="34" charset="-122"/>
              <a:cs typeface="DM Sans Medium" pitchFamily="34" charset="-120"/>
            </a:endParaRPr>
          </a:p>
          <a:p>
            <a:pPr marL="342900" indent="-342900">
              <a:lnSpc>
                <a:spcPts val="2750"/>
              </a:lnSpc>
              <a:buFont typeface="Arial" panose="020B0604020202020204" pitchFamily="34" charset="0"/>
              <a:buChar char="•"/>
            </a:pPr>
            <a:r>
              <a:rPr lang="en-US" sz="2200" dirty="0" err="1">
                <a:solidFill>
                  <a:srgbClr val="161613"/>
                </a:solidFill>
                <a:latin typeface="DM Sans Medium" pitchFamily="34" charset="0"/>
                <a:ea typeface="DM Sans Medium" pitchFamily="34" charset="-122"/>
                <a:cs typeface="DM Sans Medium" pitchFamily="34" charset="-120"/>
              </a:rPr>
              <a:t>AutoGen</a:t>
            </a:r>
            <a:r>
              <a:rPr lang="en-US" sz="2200" dirty="0">
                <a:solidFill>
                  <a:srgbClr val="161613"/>
                </a:solidFill>
                <a:latin typeface="DM Sans Medium" pitchFamily="34" charset="0"/>
                <a:ea typeface="DM Sans Medium" pitchFamily="34" charset="-122"/>
                <a:cs typeface="DM Sans Medium" pitchFamily="34" charset="-120"/>
              </a:rPr>
              <a:t> supports scenarios where multiple agents interact with each other to complete complex tasks autonomously or with human oversight.</a:t>
            </a:r>
          </a:p>
        </p:txBody>
      </p:sp>
      <p:sp>
        <p:nvSpPr>
          <p:cNvPr id="6" name="Text 3"/>
          <p:cNvSpPr/>
          <p:nvPr/>
        </p:nvSpPr>
        <p:spPr>
          <a:xfrm>
            <a:off x="6494859" y="6173569"/>
            <a:ext cx="7575233" cy="358497"/>
          </a:xfrm>
          <a:prstGeom prst="rect">
            <a:avLst/>
          </a:prstGeom>
          <a:noFill/>
          <a:ln/>
        </p:spPr>
        <p:txBody>
          <a:bodyPr wrap="none" lIns="0" tIns="0" rIns="0" bIns="0" rtlCol="0" anchor="t"/>
          <a:lstStyle/>
          <a:p>
            <a:pPr>
              <a:lnSpc>
                <a:spcPts val="2800"/>
              </a:lnSpc>
            </a:pPr>
            <a:r>
              <a:rPr lang="en-US" sz="1750" dirty="0" err="1">
                <a:solidFill>
                  <a:srgbClr val="161613"/>
                </a:solidFill>
                <a:latin typeface="Inter" pitchFamily="34" charset="0"/>
                <a:ea typeface="Inter" pitchFamily="34" charset="-122"/>
                <a:cs typeface="Inter" pitchFamily="34" charset="-120"/>
              </a:rPr>
              <a:t>Autogen</a:t>
            </a:r>
            <a:r>
              <a:rPr lang="en-US" sz="1750" dirty="0">
                <a:solidFill>
                  <a:srgbClr val="161613"/>
                </a:solidFill>
                <a:latin typeface="Inter" pitchFamily="34" charset="0"/>
                <a:ea typeface="Inter" pitchFamily="34" charset="-122"/>
                <a:cs typeface="Inter" pitchFamily="34" charset="-120"/>
              </a:rPr>
              <a:t> 0.4 framework: </a:t>
            </a:r>
            <a:r>
              <a:rPr lang="en-US" sz="1750" u="sng" dirty="0">
                <a:solidFill>
                  <a:srgbClr val="28282F"/>
                </a:solidFill>
                <a:latin typeface="Inter" pitchFamily="34" charset="0"/>
                <a:ea typeface="Inter" pitchFamily="34" charset="-122"/>
                <a:cs typeface="Inter" pitchFamily="34" charset="-120"/>
                <a:hlinkClick r:id="rId4">
                  <a:extLst>
                    <a:ext uri="{A12FA001-AC4F-418D-AE19-62706E023703}">
                      <ahyp:hlinkClr xmlns:ahyp="http://schemas.microsoft.com/office/drawing/2018/hyperlinkcolor" val="tx"/>
                    </a:ext>
                  </a:extLst>
                </a:hlinkClick>
              </a:rPr>
              <a:t>https://microsoft.github.io/autogen/stable/</a:t>
            </a:r>
            <a:endParaRPr lang="en-US" sz="1750" dirty="0"/>
          </a:p>
        </p:txBody>
      </p:sp>
      <p:sp>
        <p:nvSpPr>
          <p:cNvPr id="7" name="Rectangle 6">
            <a:extLst>
              <a:ext uri="{FF2B5EF4-FFF2-40B4-BE49-F238E27FC236}">
                <a16:creationId xmlns:a16="http://schemas.microsoft.com/office/drawing/2014/main" id="{DFC31EF3-9DC4-09B1-A1B9-E9AD0E4CAB3C}"/>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381411" y="2578060"/>
            <a:ext cx="5011460" cy="3073479"/>
          </a:xfrm>
          <a:prstGeom prst="rect">
            <a:avLst/>
          </a:prstGeom>
        </p:spPr>
      </p:pic>
      <p:sp>
        <p:nvSpPr>
          <p:cNvPr id="4" name="Text 0"/>
          <p:cNvSpPr/>
          <p:nvPr/>
        </p:nvSpPr>
        <p:spPr>
          <a:xfrm>
            <a:off x="664726" y="824746"/>
            <a:ext cx="4748213" cy="593527"/>
          </a:xfrm>
          <a:prstGeom prst="rect">
            <a:avLst/>
          </a:prstGeom>
          <a:noFill/>
          <a:ln/>
        </p:spPr>
        <p:txBody>
          <a:bodyPr wrap="none" lIns="0" tIns="0" rIns="0" bIns="0" rtlCol="0" anchor="t"/>
          <a:lstStyle/>
          <a:p>
            <a:pPr marL="0" indent="0">
              <a:lnSpc>
                <a:spcPts val="4650"/>
              </a:lnSpc>
              <a:buNone/>
            </a:pPr>
            <a:r>
              <a:rPr lang="en-US" sz="3700" dirty="0">
                <a:solidFill>
                  <a:srgbClr val="161613"/>
                </a:solidFill>
                <a:latin typeface="DM Sans Medium" pitchFamily="34" charset="0"/>
                <a:ea typeface="DM Sans Medium" pitchFamily="34" charset="-122"/>
                <a:cs typeface="DM Sans Medium" pitchFamily="34" charset="-120"/>
              </a:rPr>
              <a:t>Why Autogen?</a:t>
            </a:r>
            <a:endParaRPr lang="en-US" sz="3700" dirty="0"/>
          </a:p>
        </p:txBody>
      </p:sp>
      <p:sp>
        <p:nvSpPr>
          <p:cNvPr id="5" name="Text 1"/>
          <p:cNvSpPr/>
          <p:nvPr/>
        </p:nvSpPr>
        <p:spPr>
          <a:xfrm>
            <a:off x="949523" y="1916668"/>
            <a:ext cx="7529751" cy="607695"/>
          </a:xfrm>
          <a:prstGeom prst="rect">
            <a:avLst/>
          </a:prstGeom>
          <a:noFill/>
          <a:ln/>
        </p:spPr>
        <p:txBody>
          <a:bodyPr wrap="square" lIns="0" tIns="0" rIns="0" bIns="0" rtlCol="0" anchor="t"/>
          <a:lstStyle/>
          <a:p>
            <a:pPr marL="0" indent="0">
              <a:lnSpc>
                <a:spcPts val="2350"/>
              </a:lnSpc>
              <a:buNone/>
            </a:pPr>
            <a:r>
              <a:rPr lang="en-US" sz="1450" dirty="0">
                <a:solidFill>
                  <a:srgbClr val="161613"/>
                </a:solidFill>
                <a:latin typeface="Inter" pitchFamily="34" charset="0"/>
                <a:ea typeface="Inter" pitchFamily="34" charset="-122"/>
                <a:cs typeface="Inter" pitchFamily="34" charset="-120"/>
              </a:rPr>
              <a:t>The AutoGen ecosystem provides everything you need to create AI agents, especially multi-agent workflows -- framework, developer tools, and applications.</a:t>
            </a:r>
            <a:endParaRPr lang="en-US" sz="1450" dirty="0"/>
          </a:p>
        </p:txBody>
      </p:sp>
      <p:sp>
        <p:nvSpPr>
          <p:cNvPr id="6" name="Text 2"/>
          <p:cNvSpPr/>
          <p:nvPr/>
        </p:nvSpPr>
        <p:spPr>
          <a:xfrm>
            <a:off x="949523" y="2737960"/>
            <a:ext cx="7529751" cy="3574971"/>
          </a:xfrm>
          <a:prstGeom prst="rect">
            <a:avLst/>
          </a:prstGeom>
          <a:noFill/>
          <a:ln/>
        </p:spPr>
        <p:txBody>
          <a:bodyPr wrap="square" lIns="0" tIns="0" rIns="0" bIns="0" rtlCol="0" anchor="t"/>
          <a:lstStyle/>
          <a:p>
            <a:pPr marL="285750" indent="-285750">
              <a:lnSpc>
                <a:spcPts val="2350"/>
              </a:lnSpc>
              <a:buFont typeface="Arial" panose="020B0604020202020204" pitchFamily="34" charset="0"/>
              <a:buChar char="•"/>
            </a:pPr>
            <a:r>
              <a:rPr lang="en-US" sz="1450" b="1" dirty="0">
                <a:solidFill>
                  <a:srgbClr val="161613"/>
                </a:solidFill>
                <a:latin typeface="Inter" pitchFamily="34" charset="0"/>
                <a:ea typeface="Inter" pitchFamily="34" charset="-122"/>
                <a:cs typeface="Inter" pitchFamily="34" charset="-120"/>
              </a:rPr>
              <a:t>Open-Source AI Powerhouse</a:t>
            </a:r>
          </a:p>
          <a:p>
            <a:pPr marL="0" indent="0">
              <a:lnSpc>
                <a:spcPts val="2350"/>
              </a:lnSpc>
              <a:buNone/>
            </a:pPr>
            <a:r>
              <a:rPr lang="en-US" sz="1450" dirty="0">
                <a:solidFill>
                  <a:srgbClr val="161613"/>
                </a:solidFill>
                <a:latin typeface="Inter" pitchFamily="34" charset="0"/>
                <a:ea typeface="Inter" pitchFamily="34" charset="-122"/>
                <a:cs typeface="Inter" pitchFamily="34" charset="-120"/>
              </a:rPr>
              <a:t>      Craft flexible agent systems with ease</a:t>
            </a:r>
          </a:p>
          <a:p>
            <a:pPr marL="0" indent="0">
              <a:lnSpc>
                <a:spcPts val="2350"/>
              </a:lnSpc>
              <a:buNone/>
            </a:pPr>
            <a:endParaRPr lang="en-US" sz="1450" dirty="0">
              <a:solidFill>
                <a:srgbClr val="161613"/>
              </a:solidFill>
              <a:latin typeface="Inter" pitchFamily="34" charset="0"/>
              <a:ea typeface="Inter" pitchFamily="34" charset="-122"/>
              <a:cs typeface="Inter" pitchFamily="34" charset="-120"/>
            </a:endParaRPr>
          </a:p>
          <a:p>
            <a:pPr marL="285750" indent="-285750">
              <a:lnSpc>
                <a:spcPts val="2350"/>
              </a:lnSpc>
              <a:buFont typeface="Arial" panose="020B0604020202020204" pitchFamily="34" charset="0"/>
              <a:buChar char="•"/>
            </a:pPr>
            <a:r>
              <a:rPr lang="en-US" sz="1450" b="1" dirty="0">
                <a:solidFill>
                  <a:srgbClr val="161613"/>
                </a:solidFill>
                <a:latin typeface="Inter" pitchFamily="34" charset="0"/>
                <a:ea typeface="Inter" pitchFamily="34" charset="-122"/>
                <a:cs typeface="Inter" pitchFamily="34" charset="-120"/>
              </a:rPr>
              <a:t>Event-Driven &amp; Scalable</a:t>
            </a:r>
          </a:p>
          <a:p>
            <a:pPr marL="0" indent="0">
              <a:lnSpc>
                <a:spcPts val="2350"/>
              </a:lnSpc>
              <a:buNone/>
            </a:pPr>
            <a:r>
              <a:rPr lang="en-US" sz="1450" dirty="0">
                <a:solidFill>
                  <a:srgbClr val="161613"/>
                </a:solidFill>
                <a:latin typeface="Inter" pitchFamily="34" charset="0"/>
                <a:ea typeface="Inter" pitchFamily="34" charset="-122"/>
                <a:cs typeface="Inter" pitchFamily="34" charset="-120"/>
              </a:rPr>
              <a:t>      Build distributed workflows that adapt  </a:t>
            </a:r>
          </a:p>
          <a:p>
            <a:pPr marL="0" indent="0">
              <a:lnSpc>
                <a:spcPts val="2350"/>
              </a:lnSpc>
              <a:buNone/>
            </a:pPr>
            <a:endParaRPr lang="en-US" sz="1450" dirty="0">
              <a:solidFill>
                <a:srgbClr val="161613"/>
              </a:solidFill>
              <a:latin typeface="Inter" pitchFamily="34" charset="0"/>
              <a:ea typeface="Inter" pitchFamily="34" charset="-122"/>
              <a:cs typeface="Inter" pitchFamily="34" charset="-120"/>
            </a:endParaRPr>
          </a:p>
          <a:p>
            <a:pPr marL="285750" indent="-285750">
              <a:lnSpc>
                <a:spcPts val="2350"/>
              </a:lnSpc>
              <a:buFont typeface="Arial" panose="020B0604020202020204" pitchFamily="34" charset="0"/>
              <a:buChar char="•"/>
            </a:pPr>
            <a:r>
              <a:rPr lang="en-US" sz="1450" b="1" dirty="0">
                <a:solidFill>
                  <a:srgbClr val="161613"/>
                </a:solidFill>
                <a:latin typeface="Inter" pitchFamily="34" charset="0"/>
                <a:ea typeface="Inter" pitchFamily="34" charset="-122"/>
                <a:cs typeface="Inter" pitchFamily="34" charset="-120"/>
              </a:rPr>
              <a:t>Modular &amp; Cross-Language</a:t>
            </a:r>
          </a:p>
          <a:p>
            <a:pPr marL="0" indent="0">
              <a:lnSpc>
                <a:spcPts val="2350"/>
              </a:lnSpc>
              <a:buNone/>
            </a:pPr>
            <a:r>
              <a:rPr lang="en-US" sz="1450" dirty="0">
                <a:solidFill>
                  <a:srgbClr val="161613"/>
                </a:solidFill>
                <a:latin typeface="Inter" pitchFamily="34" charset="0"/>
                <a:ea typeface="Inter" pitchFamily="34" charset="-122"/>
                <a:cs typeface="Inter" pitchFamily="34" charset="-120"/>
              </a:rPr>
              <a:t>      Customize in Python or .NET  </a:t>
            </a:r>
          </a:p>
          <a:p>
            <a:pPr marL="0" indent="0">
              <a:lnSpc>
                <a:spcPts val="2350"/>
              </a:lnSpc>
              <a:buNone/>
            </a:pPr>
            <a:endParaRPr lang="en-US" sz="1450" dirty="0">
              <a:solidFill>
                <a:srgbClr val="161613"/>
              </a:solidFill>
              <a:latin typeface="Inter" pitchFamily="34" charset="0"/>
              <a:ea typeface="Inter" pitchFamily="34" charset="-122"/>
              <a:cs typeface="Inter" pitchFamily="34" charset="-120"/>
            </a:endParaRPr>
          </a:p>
          <a:p>
            <a:pPr marL="285750" indent="-285750">
              <a:lnSpc>
                <a:spcPts val="2350"/>
              </a:lnSpc>
              <a:buFont typeface="Arial" panose="020B0604020202020204" pitchFamily="34" charset="0"/>
              <a:buChar char="•"/>
            </a:pPr>
            <a:r>
              <a:rPr lang="en-US" sz="1450" b="1" dirty="0">
                <a:solidFill>
                  <a:srgbClr val="161613"/>
                </a:solidFill>
                <a:latin typeface="Inter" pitchFamily="34" charset="0"/>
                <a:ea typeface="Inter" pitchFamily="34" charset="-122"/>
                <a:cs typeface="Inter" pitchFamily="34" charset="-120"/>
              </a:rPr>
              <a:t>Community-Driven Growth</a:t>
            </a:r>
          </a:p>
          <a:p>
            <a:pPr marL="0" indent="0">
              <a:lnSpc>
                <a:spcPts val="2350"/>
              </a:lnSpc>
              <a:buNone/>
            </a:pPr>
            <a:r>
              <a:rPr lang="en-US" sz="1450" dirty="0">
                <a:solidFill>
                  <a:srgbClr val="161613"/>
                </a:solidFill>
                <a:latin typeface="Inter" pitchFamily="34" charset="0"/>
                <a:ea typeface="Inter" pitchFamily="34" charset="-122"/>
                <a:cs typeface="Inter" pitchFamily="34" charset="-120"/>
              </a:rPr>
              <a:t>      Extend with built-in and user tools</a:t>
            </a:r>
          </a:p>
          <a:p>
            <a:pPr marL="0" indent="0">
              <a:lnSpc>
                <a:spcPts val="2350"/>
              </a:lnSpc>
              <a:buNone/>
            </a:pPr>
            <a:r>
              <a:rPr lang="en-US" sz="1450" dirty="0">
                <a:solidFill>
                  <a:srgbClr val="161613"/>
                </a:solidFill>
                <a:latin typeface="Inter" pitchFamily="34" charset="0"/>
                <a:ea typeface="Inter" pitchFamily="34" charset="-122"/>
                <a:cs typeface="Inter" pitchFamily="34" charset="-120"/>
              </a:rPr>
              <a:t> </a:t>
            </a:r>
          </a:p>
          <a:p>
            <a:pPr marL="0" indent="0">
              <a:lnSpc>
                <a:spcPts val="2350"/>
              </a:lnSpc>
              <a:buNone/>
            </a:pPr>
            <a:endParaRPr lang="en-US" sz="1450" dirty="0"/>
          </a:p>
        </p:txBody>
      </p:sp>
      <p:sp>
        <p:nvSpPr>
          <p:cNvPr id="10" name="Shape 6"/>
          <p:cNvSpPr/>
          <p:nvPr/>
        </p:nvSpPr>
        <p:spPr>
          <a:xfrm>
            <a:off x="664726" y="1703070"/>
            <a:ext cx="22860" cy="5701665"/>
          </a:xfrm>
          <a:prstGeom prst="rect">
            <a:avLst/>
          </a:prstGeom>
          <a:solidFill>
            <a:srgbClr val="28282F"/>
          </a:solidFill>
          <a:ln/>
        </p:spPr>
        <p:txBody>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37091" y="625793"/>
            <a:ext cx="12396073" cy="479584"/>
          </a:xfrm>
          <a:prstGeom prst="rect">
            <a:avLst/>
          </a:prstGeom>
          <a:noFill/>
          <a:ln/>
        </p:spPr>
        <p:txBody>
          <a:bodyPr wrap="none" lIns="0" tIns="0" rIns="0" bIns="0" rtlCol="0" anchor="t"/>
          <a:lstStyle/>
          <a:p>
            <a:pPr marL="0" indent="0">
              <a:lnSpc>
                <a:spcPts val="3750"/>
              </a:lnSpc>
              <a:buNone/>
            </a:pPr>
            <a:r>
              <a:rPr lang="en-US" sz="3000" dirty="0">
                <a:solidFill>
                  <a:srgbClr val="161613"/>
                </a:solidFill>
                <a:latin typeface="DM Sans Medium" pitchFamily="34" charset="0"/>
                <a:ea typeface="DM Sans Medium" pitchFamily="34" charset="-122"/>
                <a:cs typeface="DM Sans Medium" pitchFamily="34" charset="-120"/>
              </a:rPr>
              <a:t>The Autogen ecosystem also supports two essential </a:t>
            </a:r>
            <a:r>
              <a:rPr lang="en-US" sz="3000" i="1" dirty="0">
                <a:solidFill>
                  <a:srgbClr val="161613"/>
                </a:solidFill>
                <a:latin typeface="DM Sans Medium" pitchFamily="34" charset="0"/>
                <a:ea typeface="DM Sans Medium" pitchFamily="34" charset="-122"/>
                <a:cs typeface="DM Sans Medium" pitchFamily="34" charset="-120"/>
              </a:rPr>
              <a:t>developer tools</a:t>
            </a:r>
            <a:r>
              <a:rPr lang="en-US" sz="3000" dirty="0">
                <a:solidFill>
                  <a:srgbClr val="161613"/>
                </a:solidFill>
                <a:latin typeface="DM Sans Medium" pitchFamily="34" charset="0"/>
                <a:ea typeface="DM Sans Medium" pitchFamily="34" charset="-122"/>
                <a:cs typeface="DM Sans Medium" pitchFamily="34" charset="-120"/>
              </a:rPr>
              <a:t>:</a:t>
            </a:r>
            <a:endParaRPr lang="en-US" sz="3000" dirty="0"/>
          </a:p>
        </p:txBody>
      </p:sp>
      <p:pic>
        <p:nvPicPr>
          <p:cNvPr id="3" name="Image 0" descr="preencoded.png"/>
          <p:cNvPicPr>
            <a:picLocks noChangeAspect="1"/>
          </p:cNvPicPr>
          <p:nvPr/>
        </p:nvPicPr>
        <p:blipFill>
          <a:blip r:embed="rId3"/>
          <a:stretch>
            <a:fillRect/>
          </a:stretch>
        </p:blipFill>
        <p:spPr>
          <a:xfrm>
            <a:off x="537091" y="1412319"/>
            <a:ext cx="9172813" cy="5474018"/>
          </a:xfrm>
          <a:prstGeom prst="rect">
            <a:avLst/>
          </a:prstGeom>
        </p:spPr>
      </p:pic>
      <p:sp>
        <p:nvSpPr>
          <p:cNvPr id="4" name="Text 1"/>
          <p:cNvSpPr/>
          <p:nvPr/>
        </p:nvSpPr>
        <p:spPr>
          <a:xfrm>
            <a:off x="537091" y="7058978"/>
            <a:ext cx="13556218" cy="245507"/>
          </a:xfrm>
          <a:prstGeom prst="rect">
            <a:avLst/>
          </a:prstGeom>
          <a:noFill/>
          <a:ln/>
        </p:spPr>
        <p:txBody>
          <a:bodyPr wrap="none" lIns="0" tIns="0" rIns="0" bIns="0" rtlCol="0" anchor="t"/>
          <a:lstStyle/>
          <a:p>
            <a:pPr marL="342900" indent="-342900">
              <a:lnSpc>
                <a:spcPts val="1900"/>
              </a:lnSpc>
              <a:buSzPct val="100000"/>
              <a:buChar char="•"/>
            </a:pPr>
            <a:r>
              <a:rPr lang="en-US" sz="1200" u="sng" dirty="0">
                <a:solidFill>
                  <a:srgbClr val="28282F"/>
                </a:solidFill>
                <a:latin typeface="Inter" pitchFamily="34" charset="0"/>
                <a:ea typeface="Inter" pitchFamily="34" charset="-122"/>
                <a:cs typeface="Inter" pitchFamily="34" charset="-120"/>
                <a:hlinkClick r:id="rId4">
                  <a:extLst>
                    <a:ext uri="{A12FA001-AC4F-418D-AE19-62706E023703}">
                      <ahyp:hlinkClr xmlns:ahyp="http://schemas.microsoft.com/office/drawing/2018/hyperlinkcolor" val="tx"/>
                    </a:ext>
                  </a:extLst>
                </a:hlinkClick>
              </a:rPr>
              <a:t>AutoGen Studio</a:t>
            </a:r>
            <a:r>
              <a:rPr lang="en-US" sz="1200" dirty="0">
                <a:solidFill>
                  <a:srgbClr val="161613"/>
                </a:solidFill>
                <a:latin typeface="Inter" pitchFamily="34" charset="0"/>
                <a:ea typeface="Inter" pitchFamily="34" charset="-122"/>
                <a:cs typeface="Inter" pitchFamily="34" charset="-120"/>
              </a:rPr>
              <a:t> provides a no-code GUI for building multi-agent applications.</a:t>
            </a:r>
            <a:endParaRPr lang="en-US" sz="1200" dirty="0"/>
          </a:p>
        </p:txBody>
      </p:sp>
      <p:sp>
        <p:nvSpPr>
          <p:cNvPr id="5" name="Text 2"/>
          <p:cNvSpPr/>
          <p:nvPr/>
        </p:nvSpPr>
        <p:spPr>
          <a:xfrm>
            <a:off x="537091" y="7358182"/>
            <a:ext cx="13556218" cy="245507"/>
          </a:xfrm>
          <a:prstGeom prst="rect">
            <a:avLst/>
          </a:prstGeom>
          <a:noFill/>
          <a:ln/>
        </p:spPr>
        <p:txBody>
          <a:bodyPr wrap="none" lIns="0" tIns="0" rIns="0" bIns="0" rtlCol="0" anchor="t"/>
          <a:lstStyle/>
          <a:p>
            <a:pPr marL="342900" indent="-342900">
              <a:lnSpc>
                <a:spcPts val="1900"/>
              </a:lnSpc>
              <a:buSzPct val="100000"/>
              <a:buChar char="•"/>
            </a:pPr>
            <a:r>
              <a:rPr lang="en-US" sz="1200" u="sng" dirty="0">
                <a:solidFill>
                  <a:srgbClr val="28282F"/>
                </a:solidFill>
                <a:latin typeface="Inter" pitchFamily="34" charset="0"/>
                <a:ea typeface="Inter" pitchFamily="34" charset="-122"/>
                <a:cs typeface="Inter" pitchFamily="34" charset="-120"/>
                <a:hlinkClick r:id="rId5">
                  <a:extLst>
                    <a:ext uri="{A12FA001-AC4F-418D-AE19-62706E023703}">
                      <ahyp:hlinkClr xmlns:ahyp="http://schemas.microsoft.com/office/drawing/2018/hyperlinkcolor" val="tx"/>
                    </a:ext>
                  </a:extLst>
                </a:hlinkClick>
              </a:rPr>
              <a:t>AutoGen Bench</a:t>
            </a:r>
            <a:r>
              <a:rPr lang="en-US" sz="1200" dirty="0">
                <a:solidFill>
                  <a:srgbClr val="161613"/>
                </a:solidFill>
                <a:latin typeface="Inter" pitchFamily="34" charset="0"/>
                <a:ea typeface="Inter" pitchFamily="34" charset="-122"/>
                <a:cs typeface="Inter" pitchFamily="34" charset="-120"/>
              </a:rPr>
              <a:t> provides a benchmarking suite for evaluating agent performance. – note this works only for </a:t>
            </a:r>
            <a:r>
              <a:rPr lang="en-US" sz="1200" dirty="0" err="1">
                <a:solidFill>
                  <a:srgbClr val="161613"/>
                </a:solidFill>
                <a:latin typeface="Inter" pitchFamily="34" charset="0"/>
                <a:ea typeface="Inter" pitchFamily="34" charset="-122"/>
                <a:cs typeface="Inter" pitchFamily="34" charset="-120"/>
              </a:rPr>
              <a:t>Autogen</a:t>
            </a:r>
            <a:r>
              <a:rPr lang="en-US" sz="1200" dirty="0">
                <a:solidFill>
                  <a:srgbClr val="161613"/>
                </a:solidFill>
                <a:latin typeface="Inter" pitchFamily="34" charset="0"/>
                <a:ea typeface="Inter" pitchFamily="34" charset="-122"/>
                <a:cs typeface="Inter" pitchFamily="34" charset="-120"/>
              </a:rPr>
              <a:t> 0.2, but work is currently being updated for 0.4</a:t>
            </a:r>
            <a:endParaRPr lang="en-US" sz="1200" dirty="0"/>
          </a:p>
        </p:txBody>
      </p:sp>
      <p:sp>
        <p:nvSpPr>
          <p:cNvPr id="6" name="Rectangle 5">
            <a:extLst>
              <a:ext uri="{FF2B5EF4-FFF2-40B4-BE49-F238E27FC236}">
                <a16:creationId xmlns:a16="http://schemas.microsoft.com/office/drawing/2014/main" id="{97F47AF9-CA81-D5C8-E006-F51955CC1A2F}"/>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94999"/>
            <a:ext cx="5670590" cy="708779"/>
          </a:xfrm>
          <a:prstGeom prst="rect">
            <a:avLst/>
          </a:prstGeom>
          <a:noFill/>
          <a:ln/>
        </p:spPr>
        <p:txBody>
          <a:bodyPr wrap="none" lIns="0" tIns="0" rIns="0" bIns="0" rtlCol="0" anchor="t"/>
          <a:lstStyle/>
          <a:p>
            <a:pPr marL="0" indent="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Installation</a:t>
            </a:r>
            <a:endParaRPr lang="en-US" sz="4450" dirty="0"/>
          </a:p>
        </p:txBody>
      </p:sp>
      <p:sp>
        <p:nvSpPr>
          <p:cNvPr id="4" name="Shape 1"/>
          <p:cNvSpPr/>
          <p:nvPr/>
        </p:nvSpPr>
        <p:spPr>
          <a:xfrm>
            <a:off x="793790" y="2943939"/>
            <a:ext cx="7556421" cy="1428750"/>
          </a:xfrm>
          <a:prstGeom prst="roundRect">
            <a:avLst>
              <a:gd name="adj" fmla="val 2381"/>
            </a:avLst>
          </a:prstGeom>
          <a:solidFill>
            <a:srgbClr val="E3E3E8"/>
          </a:solidFill>
          <a:ln/>
        </p:spPr>
        <p:txBody>
          <a:bodyPr/>
          <a:lstStyle/>
          <a:p>
            <a:endParaRPr lang="en-US"/>
          </a:p>
        </p:txBody>
      </p:sp>
      <p:sp>
        <p:nvSpPr>
          <p:cNvPr id="5" name="Shape 2"/>
          <p:cNvSpPr/>
          <p:nvPr/>
        </p:nvSpPr>
        <p:spPr>
          <a:xfrm>
            <a:off x="782479" y="2943939"/>
            <a:ext cx="7579043" cy="1428750"/>
          </a:xfrm>
          <a:prstGeom prst="roundRect">
            <a:avLst>
              <a:gd name="adj" fmla="val 2381"/>
            </a:avLst>
          </a:prstGeom>
          <a:solidFill>
            <a:srgbClr val="E3E3E8"/>
          </a:solidFill>
          <a:ln/>
        </p:spPr>
        <p:txBody>
          <a:bodyPr/>
          <a:lstStyle/>
          <a:p>
            <a:endParaRPr lang="en-US"/>
          </a:p>
        </p:txBody>
      </p:sp>
      <p:sp>
        <p:nvSpPr>
          <p:cNvPr id="6" name="Text 3"/>
          <p:cNvSpPr/>
          <p:nvPr/>
        </p:nvSpPr>
        <p:spPr>
          <a:xfrm>
            <a:off x="1009293" y="3113961"/>
            <a:ext cx="7125414" cy="1088708"/>
          </a:xfrm>
          <a:prstGeom prst="rect">
            <a:avLst/>
          </a:prstGeom>
          <a:noFill/>
          <a:ln/>
        </p:spPr>
        <p:txBody>
          <a:bodyPr wrap="square" lIns="0" tIns="0" rIns="0" bIns="0" rtlCol="0" anchor="t"/>
          <a:lstStyle/>
          <a:p>
            <a:pPr marL="0" indent="0">
              <a:lnSpc>
                <a:spcPts val="2850"/>
              </a:lnSpc>
              <a:buNone/>
            </a:pPr>
            <a:r>
              <a:rPr lang="en-US" sz="1750" dirty="0">
                <a:solidFill>
                  <a:srgbClr val="161613"/>
                </a:solidFill>
                <a:highlight>
                  <a:srgbClr val="E3E3E8"/>
                </a:highlight>
                <a:latin typeface="Consolas" pitchFamily="34" charset="0"/>
                <a:ea typeface="Consolas" pitchFamily="34" charset="-122"/>
                <a:cs typeface="Consolas" pitchFamily="34" charset="-120"/>
              </a:rPr>
              <a:t># requirements: AutoGen requires Python 3.10 or later
pip install -U "autogen-agentchat" "autogen-ext[openai]"
</a:t>
            </a:r>
            <a:endParaRPr lang="en-US" sz="1750" dirty="0"/>
          </a:p>
        </p:txBody>
      </p:sp>
      <p:sp>
        <p:nvSpPr>
          <p:cNvPr id="7" name="Text 4"/>
          <p:cNvSpPr/>
          <p:nvPr/>
        </p:nvSpPr>
        <p:spPr>
          <a:xfrm>
            <a:off x="793790" y="4627840"/>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This will get you the Autogen AgentChat, a quick agent layer sitting on top of the Autogen Core.</a:t>
            </a:r>
            <a:endParaRPr lang="en-US" sz="1750" dirty="0"/>
          </a:p>
        </p:txBody>
      </p:sp>
      <p:sp>
        <p:nvSpPr>
          <p:cNvPr id="8" name="Text 5"/>
          <p:cNvSpPr/>
          <p:nvPr/>
        </p:nvSpPr>
        <p:spPr>
          <a:xfrm>
            <a:off x="793790" y="5608796"/>
            <a:ext cx="7556421" cy="725805"/>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Additional dependencies may be required based on the agents you create, but this will get you started.</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45768" y="518398"/>
            <a:ext cx="5273993" cy="588764"/>
          </a:xfrm>
          <a:prstGeom prst="rect">
            <a:avLst/>
          </a:prstGeom>
          <a:noFill/>
          <a:ln/>
        </p:spPr>
        <p:txBody>
          <a:bodyPr wrap="none" lIns="0" tIns="0" rIns="0" bIns="0" rtlCol="0" anchor="t"/>
          <a:lstStyle/>
          <a:p>
            <a:pPr marL="0" indent="0">
              <a:lnSpc>
                <a:spcPts val="4600"/>
              </a:lnSpc>
              <a:buNone/>
            </a:pPr>
            <a:r>
              <a:rPr lang="en-US" sz="3700" dirty="0">
                <a:solidFill>
                  <a:srgbClr val="161613"/>
                </a:solidFill>
                <a:latin typeface="DM Sans Medium" pitchFamily="34" charset="0"/>
                <a:ea typeface="DM Sans Medium" pitchFamily="34" charset="-122"/>
                <a:cs typeface="DM Sans Medium" pitchFamily="34" charset="-120"/>
              </a:rPr>
              <a:t>Competing Frameworks</a:t>
            </a:r>
            <a:endParaRPr lang="en-US" sz="3700" dirty="0"/>
          </a:p>
        </p:txBody>
      </p:sp>
      <p:sp>
        <p:nvSpPr>
          <p:cNvPr id="4" name="Shape 1"/>
          <p:cNvSpPr/>
          <p:nvPr/>
        </p:nvSpPr>
        <p:spPr>
          <a:xfrm>
            <a:off x="6416873" y="1389698"/>
            <a:ext cx="22860" cy="5506760"/>
          </a:xfrm>
          <a:prstGeom prst="roundRect">
            <a:avLst>
              <a:gd name="adj" fmla="val 123629"/>
            </a:avLst>
          </a:prstGeom>
          <a:solidFill>
            <a:srgbClr val="D3D1C9"/>
          </a:solidFill>
          <a:ln/>
        </p:spPr>
        <p:txBody>
          <a:bodyPr/>
          <a:lstStyle/>
          <a:p>
            <a:endParaRPr lang="en-US"/>
          </a:p>
        </p:txBody>
      </p:sp>
      <p:sp>
        <p:nvSpPr>
          <p:cNvPr id="5" name="Shape 2"/>
          <p:cNvSpPr/>
          <p:nvPr/>
        </p:nvSpPr>
        <p:spPr>
          <a:xfrm>
            <a:off x="6617375" y="1802130"/>
            <a:ext cx="659368" cy="22860"/>
          </a:xfrm>
          <a:prstGeom prst="roundRect">
            <a:avLst>
              <a:gd name="adj" fmla="val 123629"/>
            </a:avLst>
          </a:prstGeom>
          <a:solidFill>
            <a:srgbClr val="D3D1C9"/>
          </a:solidFill>
          <a:ln/>
        </p:spPr>
        <p:txBody>
          <a:bodyPr/>
          <a:lstStyle/>
          <a:p>
            <a:endParaRPr lang="en-US"/>
          </a:p>
        </p:txBody>
      </p:sp>
      <p:sp>
        <p:nvSpPr>
          <p:cNvPr id="6" name="Shape 3"/>
          <p:cNvSpPr/>
          <p:nvPr/>
        </p:nvSpPr>
        <p:spPr>
          <a:xfrm>
            <a:off x="6216372" y="1601629"/>
            <a:ext cx="423862" cy="423863"/>
          </a:xfrm>
          <a:prstGeom prst="roundRect">
            <a:avLst>
              <a:gd name="adj" fmla="val 6668"/>
            </a:avLst>
          </a:prstGeom>
          <a:solidFill>
            <a:srgbClr val="EDEBE3"/>
          </a:solidFill>
          <a:ln/>
        </p:spPr>
        <p:txBody>
          <a:bodyPr/>
          <a:lstStyle/>
          <a:p>
            <a:endParaRPr lang="en-US"/>
          </a:p>
        </p:txBody>
      </p:sp>
      <p:sp>
        <p:nvSpPr>
          <p:cNvPr id="7" name="Text 4"/>
          <p:cNvSpPr/>
          <p:nvPr/>
        </p:nvSpPr>
        <p:spPr>
          <a:xfrm>
            <a:off x="6381869" y="1672233"/>
            <a:ext cx="92750" cy="282654"/>
          </a:xfrm>
          <a:prstGeom prst="rect">
            <a:avLst/>
          </a:prstGeom>
          <a:noFill/>
          <a:ln/>
        </p:spPr>
        <p:txBody>
          <a:bodyPr wrap="none" lIns="0" tIns="0" rIns="0" bIns="0" rtlCol="0" anchor="t"/>
          <a:lstStyle/>
          <a:p>
            <a:pPr marL="0" indent="0" algn="ctr">
              <a:lnSpc>
                <a:spcPts val="2200"/>
              </a:lnSpc>
              <a:buNone/>
            </a:pPr>
            <a:r>
              <a:rPr lang="en-US" sz="2200" dirty="0">
                <a:solidFill>
                  <a:srgbClr val="161613"/>
                </a:solidFill>
                <a:latin typeface="DM Sans Medium" pitchFamily="34" charset="0"/>
                <a:ea typeface="DM Sans Medium" pitchFamily="34" charset="-122"/>
                <a:cs typeface="DM Sans Medium" pitchFamily="34" charset="-120"/>
              </a:rPr>
              <a:t>1</a:t>
            </a:r>
            <a:endParaRPr lang="en-US" sz="2200" dirty="0"/>
          </a:p>
        </p:txBody>
      </p:sp>
      <p:sp>
        <p:nvSpPr>
          <p:cNvPr id="8" name="Text 5"/>
          <p:cNvSpPr/>
          <p:nvPr/>
        </p:nvSpPr>
        <p:spPr>
          <a:xfrm>
            <a:off x="7464504" y="1578054"/>
            <a:ext cx="2355056" cy="294323"/>
          </a:xfrm>
          <a:prstGeom prst="rect">
            <a:avLst/>
          </a:prstGeom>
          <a:noFill/>
          <a:ln/>
        </p:spPr>
        <p:txBody>
          <a:bodyPr wrap="none" lIns="0" tIns="0" rIns="0" bIns="0" rtlCol="0" anchor="t"/>
          <a:lstStyle/>
          <a:p>
            <a:pPr marL="0" indent="0" algn="l">
              <a:lnSpc>
                <a:spcPts val="2300"/>
              </a:lnSpc>
              <a:buNone/>
            </a:pPr>
            <a:r>
              <a:rPr lang="en-US" sz="1850" dirty="0">
                <a:solidFill>
                  <a:srgbClr val="161613"/>
                </a:solidFill>
                <a:latin typeface="DM Sans Medium" pitchFamily="34" charset="0"/>
                <a:ea typeface="DM Sans Medium" pitchFamily="34" charset="-122"/>
                <a:cs typeface="DM Sans Medium" pitchFamily="34" charset="-120"/>
              </a:rPr>
              <a:t>LangChain</a:t>
            </a:r>
            <a:endParaRPr lang="en-US" sz="1850" dirty="0"/>
          </a:p>
        </p:txBody>
      </p:sp>
      <p:sp>
        <p:nvSpPr>
          <p:cNvPr id="9" name="Text 6"/>
          <p:cNvSpPr/>
          <p:nvPr/>
        </p:nvSpPr>
        <p:spPr>
          <a:xfrm>
            <a:off x="7464504" y="1985367"/>
            <a:ext cx="6506528" cy="301347"/>
          </a:xfrm>
          <a:prstGeom prst="rect">
            <a:avLst/>
          </a:prstGeom>
          <a:noFill/>
          <a:ln/>
        </p:spPr>
        <p:txBody>
          <a:bodyPr wrap="none" lIns="0" tIns="0" rIns="0" bIns="0" rtlCol="0" anchor="t"/>
          <a:lstStyle/>
          <a:p>
            <a:pPr marL="342900" indent="-342900">
              <a:lnSpc>
                <a:spcPts val="2350"/>
              </a:lnSpc>
              <a:buSzPct val="100000"/>
              <a:buChar char="•"/>
            </a:pPr>
            <a:r>
              <a:rPr lang="en-US" sz="1450" dirty="0">
                <a:solidFill>
                  <a:srgbClr val="161613"/>
                </a:solidFill>
                <a:latin typeface="Inter" pitchFamily="34" charset="0"/>
                <a:ea typeface="Inter" pitchFamily="34" charset="-122"/>
                <a:cs typeface="Inter" pitchFamily="34" charset="-120"/>
              </a:rPr>
              <a:t>Excels at chaining LLM outputs and prompt engineering</a:t>
            </a:r>
            <a:endParaRPr lang="en-US" sz="1450" dirty="0"/>
          </a:p>
        </p:txBody>
      </p:sp>
      <p:sp>
        <p:nvSpPr>
          <p:cNvPr id="10" name="Text 7"/>
          <p:cNvSpPr/>
          <p:nvPr/>
        </p:nvSpPr>
        <p:spPr>
          <a:xfrm>
            <a:off x="7464504" y="2352556"/>
            <a:ext cx="6506528" cy="602694"/>
          </a:xfrm>
          <a:prstGeom prst="rect">
            <a:avLst/>
          </a:prstGeom>
          <a:noFill/>
          <a:ln/>
        </p:spPr>
        <p:txBody>
          <a:bodyPr wrap="square" lIns="0" tIns="0" rIns="0" bIns="0" rtlCol="0" anchor="t"/>
          <a:lstStyle/>
          <a:p>
            <a:pPr marL="342900" indent="-342900">
              <a:lnSpc>
                <a:spcPts val="2350"/>
              </a:lnSpc>
              <a:buSzPct val="100000"/>
              <a:buChar char="•"/>
            </a:pPr>
            <a:r>
              <a:rPr lang="en-US" sz="1450" dirty="0">
                <a:solidFill>
                  <a:srgbClr val="161613"/>
                </a:solidFill>
                <a:latin typeface="Inter" pitchFamily="34" charset="0"/>
                <a:ea typeface="Inter" pitchFamily="34" charset="-122"/>
                <a:cs typeface="Inter" pitchFamily="34" charset="-120"/>
              </a:rPr>
              <a:t>Integrates a wide range of LLMs but focuses less on explicit multi-agent orchestration</a:t>
            </a:r>
          </a:p>
          <a:p>
            <a:pPr marL="342900" indent="-342900">
              <a:lnSpc>
                <a:spcPts val="2350"/>
              </a:lnSpc>
              <a:buSzPct val="100000"/>
              <a:buChar char="•"/>
            </a:pPr>
            <a:r>
              <a:rPr lang="en-US" sz="1600" dirty="0">
                <a:hlinkClick r:id="rId4"/>
              </a:rPr>
              <a:t>LangChain</a:t>
            </a:r>
            <a:endParaRPr lang="en-US" sz="1450" dirty="0"/>
          </a:p>
        </p:txBody>
      </p:sp>
      <p:sp>
        <p:nvSpPr>
          <p:cNvPr id="11" name="Shape 8"/>
          <p:cNvSpPr/>
          <p:nvPr/>
        </p:nvSpPr>
        <p:spPr>
          <a:xfrm>
            <a:off x="6617375" y="3744397"/>
            <a:ext cx="659368" cy="22860"/>
          </a:xfrm>
          <a:prstGeom prst="roundRect">
            <a:avLst>
              <a:gd name="adj" fmla="val 123629"/>
            </a:avLst>
          </a:prstGeom>
          <a:solidFill>
            <a:srgbClr val="D3D1C9"/>
          </a:solidFill>
          <a:ln/>
        </p:spPr>
        <p:txBody>
          <a:bodyPr/>
          <a:lstStyle/>
          <a:p>
            <a:endParaRPr lang="en-US"/>
          </a:p>
        </p:txBody>
      </p:sp>
      <p:sp>
        <p:nvSpPr>
          <p:cNvPr id="12" name="Shape 9"/>
          <p:cNvSpPr/>
          <p:nvPr/>
        </p:nvSpPr>
        <p:spPr>
          <a:xfrm>
            <a:off x="6216372" y="3543895"/>
            <a:ext cx="423862" cy="423863"/>
          </a:xfrm>
          <a:prstGeom prst="roundRect">
            <a:avLst>
              <a:gd name="adj" fmla="val 6668"/>
            </a:avLst>
          </a:prstGeom>
          <a:solidFill>
            <a:srgbClr val="EDEBE3"/>
          </a:solidFill>
          <a:ln/>
        </p:spPr>
        <p:txBody>
          <a:bodyPr/>
          <a:lstStyle/>
          <a:p>
            <a:endParaRPr lang="en-US"/>
          </a:p>
        </p:txBody>
      </p:sp>
      <p:sp>
        <p:nvSpPr>
          <p:cNvPr id="13" name="Text 10"/>
          <p:cNvSpPr/>
          <p:nvPr/>
        </p:nvSpPr>
        <p:spPr>
          <a:xfrm>
            <a:off x="6346746" y="3614499"/>
            <a:ext cx="163116" cy="282654"/>
          </a:xfrm>
          <a:prstGeom prst="rect">
            <a:avLst/>
          </a:prstGeom>
          <a:noFill/>
          <a:ln/>
        </p:spPr>
        <p:txBody>
          <a:bodyPr wrap="none" lIns="0" tIns="0" rIns="0" bIns="0" rtlCol="0" anchor="t"/>
          <a:lstStyle/>
          <a:p>
            <a:pPr marL="0" indent="0" algn="ctr">
              <a:lnSpc>
                <a:spcPts val="2200"/>
              </a:lnSpc>
              <a:buNone/>
            </a:pPr>
            <a:r>
              <a:rPr lang="en-US" sz="2200" dirty="0">
                <a:solidFill>
                  <a:srgbClr val="161613"/>
                </a:solidFill>
                <a:latin typeface="DM Sans Medium" pitchFamily="34" charset="0"/>
                <a:ea typeface="DM Sans Medium" pitchFamily="34" charset="-122"/>
                <a:cs typeface="DM Sans Medium" pitchFamily="34" charset="-120"/>
              </a:rPr>
              <a:t>2</a:t>
            </a:r>
            <a:endParaRPr lang="en-US" sz="2200" dirty="0"/>
          </a:p>
        </p:txBody>
      </p:sp>
      <p:sp>
        <p:nvSpPr>
          <p:cNvPr id="14" name="Text 11"/>
          <p:cNvSpPr/>
          <p:nvPr/>
        </p:nvSpPr>
        <p:spPr>
          <a:xfrm>
            <a:off x="7464504" y="3520321"/>
            <a:ext cx="2355056" cy="294323"/>
          </a:xfrm>
          <a:prstGeom prst="rect">
            <a:avLst/>
          </a:prstGeom>
          <a:noFill/>
          <a:ln/>
        </p:spPr>
        <p:txBody>
          <a:bodyPr wrap="none" lIns="0" tIns="0" rIns="0" bIns="0" rtlCol="0" anchor="t"/>
          <a:lstStyle/>
          <a:p>
            <a:pPr marL="0" indent="0" algn="l">
              <a:lnSpc>
                <a:spcPts val="2300"/>
              </a:lnSpc>
              <a:buNone/>
            </a:pPr>
            <a:r>
              <a:rPr lang="en-US" sz="1850" dirty="0">
                <a:solidFill>
                  <a:srgbClr val="161613"/>
                </a:solidFill>
                <a:latin typeface="DM Sans Medium" pitchFamily="34" charset="0"/>
                <a:ea typeface="DM Sans Medium" pitchFamily="34" charset="-122"/>
                <a:cs typeface="DM Sans Medium" pitchFamily="34" charset="-120"/>
              </a:rPr>
              <a:t>CrewAI</a:t>
            </a:r>
            <a:endParaRPr lang="en-US" sz="1850" dirty="0"/>
          </a:p>
        </p:txBody>
      </p:sp>
      <p:sp>
        <p:nvSpPr>
          <p:cNvPr id="15" name="Text 12"/>
          <p:cNvSpPr/>
          <p:nvPr/>
        </p:nvSpPr>
        <p:spPr>
          <a:xfrm>
            <a:off x="7464504" y="3927634"/>
            <a:ext cx="6506528" cy="301347"/>
          </a:xfrm>
          <a:prstGeom prst="rect">
            <a:avLst/>
          </a:prstGeom>
          <a:noFill/>
          <a:ln/>
        </p:spPr>
        <p:txBody>
          <a:bodyPr wrap="none" lIns="0" tIns="0" rIns="0" bIns="0" rtlCol="0" anchor="t"/>
          <a:lstStyle/>
          <a:p>
            <a:pPr marL="0" indent="0" algn="l">
              <a:lnSpc>
                <a:spcPts val="2350"/>
              </a:lnSpc>
              <a:buNone/>
            </a:pPr>
            <a:r>
              <a:rPr lang="en-US" sz="1450" dirty="0">
                <a:solidFill>
                  <a:srgbClr val="161613"/>
                </a:solidFill>
                <a:latin typeface="Inter" pitchFamily="34" charset="0"/>
                <a:ea typeface="Inter" pitchFamily="34" charset="-122"/>
                <a:cs typeface="Inter" pitchFamily="34" charset="-120"/>
              </a:rPr>
              <a:t>Specializes in task delegation and agent coordination within teams.</a:t>
            </a:r>
          </a:p>
          <a:p>
            <a:pPr marL="0" indent="0" algn="l">
              <a:lnSpc>
                <a:spcPts val="2350"/>
              </a:lnSpc>
              <a:buNone/>
            </a:pPr>
            <a:r>
              <a:rPr lang="en-US" sz="1600" dirty="0">
                <a:hlinkClick r:id="rId5"/>
              </a:rPr>
              <a:t>CrewAI</a:t>
            </a:r>
            <a:endParaRPr lang="en-US" sz="1450" dirty="0"/>
          </a:p>
        </p:txBody>
      </p:sp>
      <p:sp>
        <p:nvSpPr>
          <p:cNvPr id="16" name="Shape 13"/>
          <p:cNvSpPr/>
          <p:nvPr/>
        </p:nvSpPr>
        <p:spPr>
          <a:xfrm>
            <a:off x="6617375" y="5018127"/>
            <a:ext cx="659368" cy="22860"/>
          </a:xfrm>
          <a:prstGeom prst="roundRect">
            <a:avLst>
              <a:gd name="adj" fmla="val 123629"/>
            </a:avLst>
          </a:prstGeom>
          <a:solidFill>
            <a:srgbClr val="D3D1C9"/>
          </a:solidFill>
          <a:ln/>
        </p:spPr>
        <p:txBody>
          <a:bodyPr/>
          <a:lstStyle/>
          <a:p>
            <a:endParaRPr lang="en-US"/>
          </a:p>
        </p:txBody>
      </p:sp>
      <p:sp>
        <p:nvSpPr>
          <p:cNvPr id="17" name="Shape 14"/>
          <p:cNvSpPr/>
          <p:nvPr/>
        </p:nvSpPr>
        <p:spPr>
          <a:xfrm>
            <a:off x="6216372" y="4817626"/>
            <a:ext cx="423862" cy="423863"/>
          </a:xfrm>
          <a:prstGeom prst="roundRect">
            <a:avLst>
              <a:gd name="adj" fmla="val 6668"/>
            </a:avLst>
          </a:prstGeom>
          <a:solidFill>
            <a:srgbClr val="EDEBE3"/>
          </a:solidFill>
          <a:ln/>
        </p:spPr>
        <p:txBody>
          <a:bodyPr/>
          <a:lstStyle/>
          <a:p>
            <a:endParaRPr lang="en-US"/>
          </a:p>
        </p:txBody>
      </p:sp>
      <p:sp>
        <p:nvSpPr>
          <p:cNvPr id="18" name="Text 15"/>
          <p:cNvSpPr/>
          <p:nvPr/>
        </p:nvSpPr>
        <p:spPr>
          <a:xfrm>
            <a:off x="6344364" y="4888230"/>
            <a:ext cx="167878" cy="282654"/>
          </a:xfrm>
          <a:prstGeom prst="rect">
            <a:avLst/>
          </a:prstGeom>
          <a:noFill/>
          <a:ln/>
        </p:spPr>
        <p:txBody>
          <a:bodyPr wrap="none" lIns="0" tIns="0" rIns="0" bIns="0" rtlCol="0" anchor="t"/>
          <a:lstStyle/>
          <a:p>
            <a:pPr marL="0" indent="0" algn="ctr">
              <a:lnSpc>
                <a:spcPts val="2200"/>
              </a:lnSpc>
              <a:buNone/>
            </a:pPr>
            <a:r>
              <a:rPr lang="en-US" sz="2200" dirty="0">
                <a:solidFill>
                  <a:srgbClr val="161613"/>
                </a:solidFill>
                <a:latin typeface="DM Sans Medium" pitchFamily="34" charset="0"/>
                <a:ea typeface="DM Sans Medium" pitchFamily="34" charset="-122"/>
                <a:cs typeface="DM Sans Medium" pitchFamily="34" charset="-120"/>
              </a:rPr>
              <a:t>3</a:t>
            </a:r>
            <a:endParaRPr lang="en-US" sz="2200" dirty="0"/>
          </a:p>
        </p:txBody>
      </p:sp>
      <p:sp>
        <p:nvSpPr>
          <p:cNvPr id="19" name="Text 16"/>
          <p:cNvSpPr/>
          <p:nvPr/>
        </p:nvSpPr>
        <p:spPr>
          <a:xfrm>
            <a:off x="7464504" y="4794052"/>
            <a:ext cx="2355056" cy="294323"/>
          </a:xfrm>
          <a:prstGeom prst="rect">
            <a:avLst/>
          </a:prstGeom>
          <a:noFill/>
          <a:ln/>
        </p:spPr>
        <p:txBody>
          <a:bodyPr wrap="none" lIns="0" tIns="0" rIns="0" bIns="0" rtlCol="0" anchor="t"/>
          <a:lstStyle/>
          <a:p>
            <a:pPr marL="0" indent="0" algn="l">
              <a:lnSpc>
                <a:spcPts val="2300"/>
              </a:lnSpc>
              <a:buNone/>
            </a:pPr>
            <a:r>
              <a:rPr lang="en-US" sz="1850" dirty="0">
                <a:solidFill>
                  <a:srgbClr val="161613"/>
                </a:solidFill>
                <a:latin typeface="DM Sans Medium" pitchFamily="34" charset="0"/>
                <a:ea typeface="DM Sans Medium" pitchFamily="34" charset="-122"/>
                <a:cs typeface="DM Sans Medium" pitchFamily="34" charset="-120"/>
              </a:rPr>
              <a:t>Semantic Kernel</a:t>
            </a:r>
            <a:endParaRPr lang="en-US" sz="1850" dirty="0"/>
          </a:p>
        </p:txBody>
      </p:sp>
      <p:sp>
        <p:nvSpPr>
          <p:cNvPr id="20" name="Text 17"/>
          <p:cNvSpPr/>
          <p:nvPr/>
        </p:nvSpPr>
        <p:spPr>
          <a:xfrm>
            <a:off x="7464504" y="5201364"/>
            <a:ext cx="6506528" cy="1506736"/>
          </a:xfrm>
          <a:prstGeom prst="rect">
            <a:avLst/>
          </a:prstGeom>
          <a:noFill/>
          <a:ln/>
        </p:spPr>
        <p:txBody>
          <a:bodyPr wrap="square" lIns="0" tIns="0" rIns="0" bIns="0" rtlCol="0" anchor="t"/>
          <a:lstStyle/>
          <a:p>
            <a:pPr marL="0" indent="0" algn="l">
              <a:lnSpc>
                <a:spcPts val="2350"/>
              </a:lnSpc>
              <a:buNone/>
            </a:pPr>
            <a:r>
              <a:rPr lang="en-US" sz="1450" dirty="0">
                <a:solidFill>
                  <a:srgbClr val="161613"/>
                </a:solidFill>
                <a:latin typeface="Inter" pitchFamily="34" charset="0"/>
                <a:ea typeface="Inter" pitchFamily="34" charset="-122"/>
                <a:cs typeface="Inter" pitchFamily="34" charset="-120"/>
              </a:rPr>
              <a:t>Microsoft’s framework focused on semantic functions and AI orchestration. This is a C# framework that will soon be adopting autogen's AgentChat and multi-agent chat features. Microsoft considers this their prod ready agentic solution, but its a lot more rigid than </a:t>
            </a:r>
            <a:r>
              <a:rPr lang="en-US" sz="1450" dirty="0" err="1">
                <a:solidFill>
                  <a:srgbClr val="161613"/>
                </a:solidFill>
                <a:latin typeface="Inter" pitchFamily="34" charset="0"/>
                <a:ea typeface="Inter" pitchFamily="34" charset="-122"/>
                <a:cs typeface="Inter" pitchFamily="34" charset="-120"/>
              </a:rPr>
              <a:t>autogen</a:t>
            </a:r>
            <a:r>
              <a:rPr lang="en-US" sz="1450" dirty="0">
                <a:solidFill>
                  <a:srgbClr val="161613"/>
                </a:solidFill>
                <a:latin typeface="Inter" pitchFamily="34" charset="0"/>
                <a:ea typeface="Inter" pitchFamily="34" charset="-122"/>
                <a:cs typeface="Inter" pitchFamily="34" charset="-120"/>
              </a:rPr>
              <a:t>.</a:t>
            </a:r>
          </a:p>
          <a:p>
            <a:pPr marL="0" indent="0" algn="l">
              <a:lnSpc>
                <a:spcPts val="2350"/>
              </a:lnSpc>
              <a:buNone/>
            </a:pPr>
            <a:r>
              <a:rPr lang="en-US" sz="1600" dirty="0">
                <a:hlinkClick r:id="rId6"/>
              </a:rPr>
              <a:t>microsoft/semantic-kernel: Integrate cutting-edge LLM technology quickly and easily into your apps</a:t>
            </a:r>
            <a:endParaRPr lang="en-US" sz="1450" dirty="0"/>
          </a:p>
        </p:txBody>
      </p:sp>
      <p:sp>
        <p:nvSpPr>
          <p:cNvPr id="21" name="Text 18"/>
          <p:cNvSpPr/>
          <p:nvPr/>
        </p:nvSpPr>
        <p:spPr>
          <a:xfrm>
            <a:off x="6145768" y="7108388"/>
            <a:ext cx="7825264" cy="602694"/>
          </a:xfrm>
          <a:prstGeom prst="rect">
            <a:avLst/>
          </a:prstGeom>
          <a:noFill/>
          <a:ln/>
        </p:spPr>
        <p:txBody>
          <a:bodyPr wrap="square" lIns="0" tIns="0" rIns="0" bIns="0" rtlCol="0" anchor="t"/>
          <a:lstStyle/>
          <a:p>
            <a:pPr marL="0" indent="0">
              <a:lnSpc>
                <a:spcPts val="2350"/>
              </a:lnSpc>
              <a:buNone/>
            </a:pPr>
            <a:r>
              <a:rPr lang="en-US" sz="1450" dirty="0">
                <a:solidFill>
                  <a:srgbClr val="161613"/>
                </a:solidFill>
                <a:latin typeface="Inter" pitchFamily="34" charset="0"/>
                <a:ea typeface="Inter" pitchFamily="34" charset="-122"/>
                <a:cs typeface="Inter" pitchFamily="34" charset="-120"/>
              </a:rPr>
              <a:t>Various options exist. Each has strengths and weaknesses. Consider project needs when choosing.</a:t>
            </a:r>
            <a:endParaRPr lang="en-US" sz="1450" dirty="0"/>
          </a:p>
        </p:txBody>
      </p:sp>
      <p:sp>
        <p:nvSpPr>
          <p:cNvPr id="22" name="Rectangle 21">
            <a:extLst>
              <a:ext uri="{FF2B5EF4-FFF2-40B4-BE49-F238E27FC236}">
                <a16:creationId xmlns:a16="http://schemas.microsoft.com/office/drawing/2014/main" id="{00D3D709-ECD5-267D-B3F1-0412EC304E97}"/>
              </a:ext>
            </a:extLst>
          </p:cNvPr>
          <p:cNvSpPr/>
          <p:nvPr/>
        </p:nvSpPr>
        <p:spPr>
          <a:xfrm>
            <a:off x="12511143" y="7680960"/>
            <a:ext cx="2108499" cy="537882"/>
          </a:xfrm>
          <a:prstGeom prst="rect">
            <a:avLst/>
          </a:prstGeom>
          <a:solidFill>
            <a:srgbClr val="F9F8F5"/>
          </a:solidFill>
          <a:ln>
            <a:solidFill>
              <a:srgbClr val="F9F8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356</TotalTime>
  <Words>5284</Words>
  <Application>Microsoft Office PowerPoint</Application>
  <PresentationFormat>Custom</PresentationFormat>
  <Paragraphs>262</Paragraphs>
  <Slides>18</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Inter</vt:lpstr>
      <vt:lpstr>Courier New</vt:lpstr>
      <vt:lpstr>Arial</vt:lpstr>
      <vt:lpstr>Consolas</vt:lpstr>
      <vt:lpstr>DM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Major, Patrick</cp:lastModifiedBy>
  <cp:revision>5</cp:revision>
  <dcterms:created xsi:type="dcterms:W3CDTF">2025-02-27T08:32:19Z</dcterms:created>
  <dcterms:modified xsi:type="dcterms:W3CDTF">2025-02-28T01:35:45Z</dcterms:modified>
</cp:coreProperties>
</file>